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1" r:id="rId5"/>
    <p:sldId id="257" r:id="rId6"/>
    <p:sldId id="258" r:id="rId7"/>
    <p:sldId id="263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7834-7B94-4032-A902-0208911ED02B}" type="datetimeFigureOut">
              <a:rPr lang="uk-UA" smtClean="0"/>
              <a:pPr/>
              <a:t>08.11.2017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7008-B3CF-422B-BD96-BAD8C66A24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7834-7B94-4032-A902-0208911ED02B}" type="datetimeFigureOut">
              <a:rPr lang="uk-UA" smtClean="0"/>
              <a:pPr/>
              <a:t>08.11.2017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7008-B3CF-422B-BD96-BAD8C66A24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7834-7B94-4032-A902-0208911ED02B}" type="datetimeFigureOut">
              <a:rPr lang="uk-UA" smtClean="0"/>
              <a:pPr/>
              <a:t>08.11.2017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7008-B3CF-422B-BD96-BAD8C66A24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7834-7B94-4032-A902-0208911ED02B}" type="datetimeFigureOut">
              <a:rPr lang="uk-UA" smtClean="0"/>
              <a:pPr/>
              <a:t>08.11.2017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7008-B3CF-422B-BD96-BAD8C66A24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7834-7B94-4032-A902-0208911ED02B}" type="datetimeFigureOut">
              <a:rPr lang="uk-UA" smtClean="0"/>
              <a:pPr/>
              <a:t>08.11.2017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7008-B3CF-422B-BD96-BAD8C66A24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7834-7B94-4032-A902-0208911ED02B}" type="datetimeFigureOut">
              <a:rPr lang="uk-UA" smtClean="0"/>
              <a:pPr/>
              <a:t>08.11.2017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7008-B3CF-422B-BD96-BAD8C66A24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7834-7B94-4032-A902-0208911ED02B}" type="datetimeFigureOut">
              <a:rPr lang="uk-UA" smtClean="0"/>
              <a:pPr/>
              <a:t>08.11.2017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7008-B3CF-422B-BD96-BAD8C66A24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7834-7B94-4032-A902-0208911ED02B}" type="datetimeFigureOut">
              <a:rPr lang="uk-UA" smtClean="0"/>
              <a:pPr/>
              <a:t>08.11.2017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7008-B3CF-422B-BD96-BAD8C66A24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7834-7B94-4032-A902-0208911ED02B}" type="datetimeFigureOut">
              <a:rPr lang="uk-UA" smtClean="0"/>
              <a:pPr/>
              <a:t>08.11.2017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7008-B3CF-422B-BD96-BAD8C66A24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7834-7B94-4032-A902-0208911ED02B}" type="datetimeFigureOut">
              <a:rPr lang="uk-UA" smtClean="0"/>
              <a:pPr/>
              <a:t>08.11.2017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7008-B3CF-422B-BD96-BAD8C66A24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7834-7B94-4032-A902-0208911ED02B}" type="datetimeFigureOut">
              <a:rPr lang="uk-UA" smtClean="0"/>
              <a:pPr/>
              <a:t>08.11.2017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37008-B3CF-422B-BD96-BAD8C66A24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57834-7B94-4032-A902-0208911ED02B}" type="datetimeFigureOut">
              <a:rPr lang="uk-UA" smtClean="0"/>
              <a:pPr/>
              <a:t>08.11.2017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37008-B3CF-422B-BD96-BAD8C66A24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357430"/>
            <a:ext cx="80724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Динамічне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програмування</a:t>
            </a:r>
            <a:r>
              <a:rPr lang="ru-RU" sz="3200" b="1" dirty="0" smtClean="0"/>
              <a:t> </a:t>
            </a:r>
            <a:r>
              <a:rPr lang="ru-RU" sz="3200" dirty="0" smtClean="0"/>
              <a:t>— </a:t>
            </a:r>
            <a:r>
              <a:rPr lang="ru-RU" sz="3200" dirty="0" err="1" smtClean="0"/>
              <a:t>розділ</a:t>
            </a:r>
            <a:r>
              <a:rPr lang="ru-RU" sz="3200" dirty="0" smtClean="0"/>
              <a:t> математики, </a:t>
            </a:r>
            <a:r>
              <a:rPr lang="ru-RU" sz="3200" dirty="0" err="1" smtClean="0"/>
              <a:t>який</a:t>
            </a:r>
            <a:r>
              <a:rPr lang="ru-RU" sz="3200" dirty="0" smtClean="0"/>
              <a:t> </a:t>
            </a:r>
            <a:r>
              <a:rPr lang="ru-RU" sz="3200" dirty="0" err="1" smtClean="0"/>
              <a:t>присвячено</a:t>
            </a:r>
            <a:r>
              <a:rPr lang="ru-RU" sz="3200" dirty="0" smtClean="0"/>
              <a:t> </a:t>
            </a:r>
            <a:r>
              <a:rPr lang="ru-RU" sz="3200" dirty="0" err="1" smtClean="0"/>
              <a:t>теорії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методам </a:t>
            </a:r>
            <a:r>
              <a:rPr lang="ru-RU" sz="3200" dirty="0" err="1" smtClean="0"/>
              <a:t>розв'язання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багатокрокових</a:t>
            </a:r>
            <a:r>
              <a:rPr lang="ru-RU" sz="3200" dirty="0" smtClean="0"/>
              <a:t> задач оптимального </a:t>
            </a:r>
            <a:r>
              <a:rPr lang="ru-RU" sz="3200" dirty="0" err="1" smtClean="0"/>
              <a:t>управління</a:t>
            </a:r>
            <a:r>
              <a:rPr lang="ru-RU" sz="3200" dirty="0" smtClean="0"/>
              <a:t>.</a:t>
            </a:r>
            <a:endParaRPr lang="uk-UA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57166"/>
            <a:ext cx="261321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tx2"/>
                </a:solidFill>
              </a:rPr>
              <a:t>3 2 4</a:t>
            </a:r>
          </a:p>
          <a:p>
            <a:r>
              <a:rPr lang="en-US" sz="9600" dirty="0" smtClean="0">
                <a:solidFill>
                  <a:schemeClr val="tx2"/>
                </a:solidFill>
              </a:rPr>
              <a:t>1 5 1</a:t>
            </a:r>
            <a:endParaRPr lang="en-US" sz="96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4286256"/>
            <a:ext cx="4727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Максимальний шлях  = 12</a:t>
            </a:r>
            <a:endParaRPr lang="uk-UA" sz="32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571868" y="1643050"/>
            <a:ext cx="1643074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5929322" y="357166"/>
            <a:ext cx="261321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tx2"/>
                </a:solidFill>
              </a:rPr>
              <a:t>3 </a:t>
            </a:r>
            <a:r>
              <a:rPr lang="en-US" sz="9600" dirty="0" smtClean="0">
                <a:solidFill>
                  <a:srgbClr val="FF0000"/>
                </a:solidFill>
              </a:rPr>
              <a:t>2</a:t>
            </a:r>
            <a:r>
              <a:rPr lang="en-US" sz="9600" dirty="0" smtClean="0">
                <a:solidFill>
                  <a:schemeClr val="tx2"/>
                </a:solidFill>
              </a:rPr>
              <a:t> </a:t>
            </a:r>
            <a:r>
              <a:rPr lang="en-US" sz="96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US" sz="9600" dirty="0" smtClean="0">
                <a:solidFill>
                  <a:srgbClr val="FF0000"/>
                </a:solidFill>
              </a:rPr>
              <a:t>1</a:t>
            </a:r>
            <a:r>
              <a:rPr lang="en-US" sz="9600" dirty="0" smtClean="0">
                <a:solidFill>
                  <a:schemeClr val="tx2"/>
                </a:solidFill>
              </a:rPr>
              <a:t> </a:t>
            </a:r>
            <a:r>
              <a:rPr lang="en-US" sz="9600" dirty="0" smtClean="0">
                <a:solidFill>
                  <a:srgbClr val="FF0000"/>
                </a:solidFill>
              </a:rPr>
              <a:t>5</a:t>
            </a:r>
            <a:r>
              <a:rPr lang="en-US" sz="9600" dirty="0" smtClean="0">
                <a:solidFill>
                  <a:schemeClr val="tx2"/>
                </a:solidFill>
              </a:rPr>
              <a:t> 1</a:t>
            </a:r>
            <a:endParaRPr lang="en-US" sz="9600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5000636"/>
            <a:ext cx="10567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RFR</a:t>
            </a:r>
            <a:endParaRPr lang="uk-UA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286380" y="785794"/>
          <a:ext cx="3429024" cy="30003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43008"/>
                <a:gridCol w="1143008"/>
                <a:gridCol w="1143008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uk-UA" sz="6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uk-UA" sz="6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b="1" dirty="0" smtClean="0"/>
                        <a:t>6</a:t>
                      </a:r>
                      <a:endParaRPr lang="uk-UA" sz="6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b="1" dirty="0" smtClean="0"/>
                        <a:t>4</a:t>
                      </a:r>
                      <a:endParaRPr lang="uk-UA" sz="6600" b="1" dirty="0"/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uk-UA" sz="6600" b="1" dirty="0" smtClean="0"/>
                        <a:t>12</a:t>
                      </a:r>
                      <a:endParaRPr lang="uk-UA" sz="6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b="1" dirty="0" smtClean="0"/>
                        <a:t>11</a:t>
                      </a:r>
                      <a:endParaRPr lang="uk-UA" sz="6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b="1" dirty="0" smtClean="0"/>
                        <a:t>5</a:t>
                      </a:r>
                      <a:endParaRPr lang="uk-UA" sz="66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71472" y="785794"/>
          <a:ext cx="3429024" cy="30003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43008"/>
                <a:gridCol w="1143008"/>
                <a:gridCol w="1143008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uk-UA" sz="6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uk-UA" sz="6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b="1" dirty="0" smtClean="0"/>
                        <a:t>2</a:t>
                      </a:r>
                      <a:endParaRPr lang="uk-UA" sz="6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b="1" dirty="0" smtClean="0"/>
                        <a:t>4</a:t>
                      </a:r>
                      <a:endParaRPr lang="uk-UA" sz="6600" b="1" dirty="0"/>
                    </a:p>
                  </a:txBody>
                  <a:tcPr anchor="ctr"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uk-UA" sz="6600" b="1" dirty="0" smtClean="0"/>
                        <a:t>1</a:t>
                      </a:r>
                      <a:endParaRPr lang="uk-UA" sz="6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b="1" dirty="0" smtClean="0"/>
                        <a:t>5</a:t>
                      </a:r>
                      <a:endParaRPr lang="uk-UA" sz="6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b="1" dirty="0" smtClean="0"/>
                        <a:t>1</a:t>
                      </a:r>
                      <a:endParaRPr lang="uk-UA" sz="6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Стрелка вправо 9"/>
          <p:cNvSpPr/>
          <p:nvPr/>
        </p:nvSpPr>
        <p:spPr>
          <a:xfrm>
            <a:off x="4357686" y="2071678"/>
            <a:ext cx="642942" cy="4286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286512" y="307181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6858810" y="228519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429520" y="15716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00100" y="357166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128586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8" y="357166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9190" y="128586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596" y="4572008"/>
            <a:ext cx="8492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M_new</a:t>
            </a:r>
            <a:r>
              <a:rPr lang="en-US" sz="2400" dirty="0" smtClean="0"/>
              <a:t>[</a:t>
            </a:r>
            <a:r>
              <a:rPr lang="en-US" sz="2400" dirty="0" err="1" smtClean="0"/>
              <a:t>i</a:t>
            </a:r>
            <a:r>
              <a:rPr lang="en-US" sz="2400" dirty="0" smtClean="0"/>
              <a:t>][j] = Max(M[</a:t>
            </a:r>
            <a:r>
              <a:rPr lang="en-US" sz="2400" dirty="0" err="1" smtClean="0"/>
              <a:t>i</a:t>
            </a:r>
            <a:r>
              <a:rPr lang="en-US" sz="2400" dirty="0" smtClean="0"/>
              <a:t>][j]+</a:t>
            </a:r>
            <a:r>
              <a:rPr lang="en-US" sz="2400" dirty="0" err="1" smtClean="0">
                <a:solidFill>
                  <a:schemeClr val="tx2"/>
                </a:solidFill>
              </a:rPr>
              <a:t>Poisk</a:t>
            </a:r>
            <a:r>
              <a:rPr lang="en-US" sz="2400" dirty="0" smtClean="0"/>
              <a:t>(M[</a:t>
            </a:r>
            <a:r>
              <a:rPr lang="en-US" sz="2400" dirty="0" err="1" smtClean="0"/>
              <a:t>i</a:t>
            </a:r>
            <a:r>
              <a:rPr lang="en-US" sz="2400" dirty="0" smtClean="0"/>
              <a:t>][j-1]), M[</a:t>
            </a:r>
            <a:r>
              <a:rPr lang="en-US" sz="2400" dirty="0" err="1" smtClean="0"/>
              <a:t>i</a:t>
            </a:r>
            <a:r>
              <a:rPr lang="en-US" sz="2400" dirty="0" smtClean="0"/>
              <a:t>][j]+</a:t>
            </a:r>
            <a:r>
              <a:rPr lang="en-US" sz="2400" dirty="0" err="1" smtClean="0">
                <a:solidFill>
                  <a:schemeClr val="tx2"/>
                </a:solidFill>
              </a:rPr>
              <a:t>Poisk</a:t>
            </a:r>
            <a:r>
              <a:rPr lang="en-US" sz="2400" dirty="0" smtClean="0"/>
              <a:t>(M[i+1][j]))</a:t>
            </a:r>
            <a:endParaRPr lang="uk-UA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826" y="142852"/>
            <a:ext cx="898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M_new</a:t>
            </a:r>
            <a:endParaRPr lang="uk-UA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071670" y="14285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endParaRPr lang="uk-UA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071934" y="142852"/>
            <a:ext cx="1015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Poisk</a:t>
            </a:r>
            <a:r>
              <a:rPr lang="en-US" sz="2400" dirty="0" smtClean="0">
                <a:solidFill>
                  <a:srgbClr val="0070C0"/>
                </a:solidFill>
              </a:rPr>
              <a:t>()</a:t>
            </a:r>
            <a:endParaRPr lang="uk-UA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6113" r="46680" b="53857"/>
          <a:stretch>
            <a:fillRect/>
          </a:stretch>
        </p:blipFill>
        <p:spPr bwMode="auto">
          <a:xfrm>
            <a:off x="264823" y="785794"/>
            <a:ext cx="8879177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929058" y="214290"/>
            <a:ext cx="1161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Paint2D</a:t>
            </a:r>
            <a:endParaRPr lang="uk-UA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57158" y="5643578"/>
            <a:ext cx="5618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Виклик функції </a:t>
            </a:r>
            <a:r>
              <a:rPr lang="en-US" sz="2800" dirty="0" smtClean="0">
                <a:solidFill>
                  <a:schemeClr val="tx2"/>
                </a:solidFill>
              </a:rPr>
              <a:t>Paint2D(1,1,1,1,4);</a:t>
            </a:r>
            <a:endParaRPr lang="uk-UA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4546" y="1071546"/>
            <a:ext cx="42659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tx2"/>
                </a:solidFill>
              </a:rPr>
              <a:t>S</a:t>
            </a:r>
            <a:r>
              <a:rPr lang="en-US" sz="6600" dirty="0" smtClean="0">
                <a:solidFill>
                  <a:schemeClr val="tx2"/>
                </a:solidFill>
              </a:rPr>
              <a:t> = </a:t>
            </a:r>
            <a:r>
              <a:rPr lang="en-US" sz="6600" dirty="0">
                <a:solidFill>
                  <a:schemeClr val="tx2"/>
                </a:solidFill>
              </a:rPr>
              <a:t>8</a:t>
            </a:r>
            <a:r>
              <a:rPr lang="uk-UA" sz="6600" dirty="0" smtClean="0">
                <a:solidFill>
                  <a:schemeClr val="tx2"/>
                </a:solidFill>
              </a:rPr>
              <a:t>/2+3*5</a:t>
            </a:r>
            <a:endParaRPr lang="uk-UA" sz="66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2928934"/>
            <a:ext cx="32816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F(</a:t>
            </a:r>
            <a:r>
              <a:rPr lang="en-US" sz="8800" dirty="0" smtClean="0">
                <a:solidFill>
                  <a:schemeClr val="tx2"/>
                </a:solidFill>
              </a:rPr>
              <a:t>S</a:t>
            </a:r>
            <a:r>
              <a:rPr lang="en-US" sz="8800" dirty="0" smtClean="0"/>
              <a:t>) - 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43306" y="1285860"/>
            <a:ext cx="192882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F(</a:t>
            </a:r>
            <a:r>
              <a:rPr lang="en-US" sz="2400" dirty="0" smtClean="0">
                <a:solidFill>
                  <a:schemeClr val="tx2"/>
                </a:solidFill>
              </a:rPr>
              <a:t>8/2+3*5</a:t>
            </a:r>
            <a:r>
              <a:rPr lang="en-US" sz="2400" dirty="0" smtClean="0"/>
              <a:t>)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571744"/>
            <a:ext cx="192882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F(</a:t>
            </a:r>
            <a:r>
              <a:rPr lang="en-US" sz="2400" dirty="0" smtClean="0">
                <a:solidFill>
                  <a:schemeClr val="tx2"/>
                </a:solidFill>
              </a:rPr>
              <a:t>8/2</a:t>
            </a:r>
            <a:r>
              <a:rPr lang="en-US" sz="2400" dirty="0" smtClean="0"/>
              <a:t>)</a:t>
            </a:r>
            <a:endParaRPr lang="uk-UA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2571744"/>
            <a:ext cx="192882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F(</a:t>
            </a:r>
            <a:r>
              <a:rPr lang="en-US" sz="2400" dirty="0" smtClean="0">
                <a:solidFill>
                  <a:schemeClr val="tx2"/>
                </a:solidFill>
              </a:rPr>
              <a:t>3*5</a:t>
            </a:r>
            <a:r>
              <a:rPr lang="en-US" sz="2400" dirty="0" smtClean="0"/>
              <a:t>)</a:t>
            </a:r>
            <a:endParaRPr lang="uk-UA" sz="2400" dirty="0"/>
          </a:p>
        </p:txBody>
      </p:sp>
      <p:cxnSp>
        <p:nvCxnSpPr>
          <p:cNvPr id="9" name="Прямая со стрелкой 8"/>
          <p:cNvCxnSpPr>
            <a:stCxn id="6" idx="0"/>
          </p:cNvCxnSpPr>
          <p:nvPr/>
        </p:nvCxnSpPr>
        <p:spPr>
          <a:xfrm rot="5400000" flipH="1" flipV="1">
            <a:off x="3589728" y="1803785"/>
            <a:ext cx="500066" cy="10358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7" idx="0"/>
          </p:cNvCxnSpPr>
          <p:nvPr/>
        </p:nvCxnSpPr>
        <p:spPr>
          <a:xfrm rot="16200000" flipV="1">
            <a:off x="5125645" y="1732347"/>
            <a:ext cx="500066" cy="11787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4429124" y="1928802"/>
            <a:ext cx="285752" cy="28575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+</a:t>
            </a:r>
            <a:endParaRPr lang="uk-UA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4071942"/>
            <a:ext cx="142876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F(</a:t>
            </a:r>
            <a:r>
              <a:rPr lang="en-US" sz="2400" dirty="0" smtClean="0">
                <a:solidFill>
                  <a:schemeClr val="tx2"/>
                </a:solidFill>
              </a:rPr>
              <a:t>8</a:t>
            </a:r>
            <a:r>
              <a:rPr lang="en-US" sz="2400" dirty="0" smtClean="0"/>
              <a:t>)</a:t>
            </a:r>
            <a:endParaRPr lang="uk-UA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571736" y="4071942"/>
            <a:ext cx="142876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F(</a:t>
            </a:r>
            <a:r>
              <a:rPr lang="en-US" sz="24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/>
              <a:t>)</a:t>
            </a:r>
            <a:endParaRPr lang="uk-UA" sz="24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 flipH="1" flipV="1">
            <a:off x="1482307" y="3161106"/>
            <a:ext cx="500066" cy="10358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V="1">
            <a:off x="3018224" y="3089668"/>
            <a:ext cx="500066" cy="11787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2321703" y="3286123"/>
            <a:ext cx="285752" cy="28575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/</a:t>
            </a:r>
            <a:endParaRPr lang="uk-UA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86380" y="4071942"/>
            <a:ext cx="1285884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F(</a:t>
            </a:r>
            <a:r>
              <a:rPr lang="en-US" sz="2400" dirty="0">
                <a:solidFill>
                  <a:schemeClr val="tx2"/>
                </a:solidFill>
              </a:rPr>
              <a:t>3</a:t>
            </a:r>
            <a:r>
              <a:rPr lang="en-US" sz="2400" dirty="0" smtClean="0"/>
              <a:t>)</a:t>
            </a:r>
            <a:endParaRPr lang="uk-UA" sz="2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929454" y="4071942"/>
            <a:ext cx="1500198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F(</a:t>
            </a:r>
            <a:r>
              <a:rPr lang="en-US" sz="2400" dirty="0">
                <a:solidFill>
                  <a:schemeClr val="tx2"/>
                </a:solidFill>
              </a:rPr>
              <a:t>5</a:t>
            </a:r>
            <a:r>
              <a:rPr lang="en-US" sz="2400" dirty="0" smtClean="0"/>
              <a:t>)</a:t>
            </a:r>
            <a:endParaRPr lang="uk-UA" sz="2400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 flipH="1" flipV="1">
            <a:off x="5840025" y="3161106"/>
            <a:ext cx="500066" cy="10358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V="1">
            <a:off x="7375942" y="3089668"/>
            <a:ext cx="500066" cy="11787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6679421" y="3286123"/>
            <a:ext cx="285752" cy="28575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*</a:t>
            </a:r>
            <a:endParaRPr lang="uk-UA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76652" y="1740747"/>
            <a:ext cx="8153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/>
              <a:t>Якщо є </a:t>
            </a:r>
            <a:r>
              <a:rPr lang="en-US" sz="4800" dirty="0" smtClean="0"/>
              <a:t>“</a:t>
            </a:r>
            <a:r>
              <a:rPr lang="uk-UA" sz="4800" dirty="0" smtClean="0"/>
              <a:t>+</a:t>
            </a:r>
            <a:r>
              <a:rPr lang="en-US" sz="4800" dirty="0" smtClean="0"/>
              <a:t>” </a:t>
            </a:r>
            <a:r>
              <a:rPr lang="uk-UA" sz="4800" dirty="0" smtClean="0"/>
              <a:t>то </a:t>
            </a:r>
            <a:r>
              <a:rPr lang="en-US" sz="4800" dirty="0" smtClean="0"/>
              <a:t>F(</a:t>
            </a:r>
            <a:r>
              <a:rPr lang="en-US" sz="4800" dirty="0" smtClean="0">
                <a:solidFill>
                  <a:schemeClr val="tx2"/>
                </a:solidFill>
              </a:rPr>
              <a:t>S</a:t>
            </a:r>
            <a:r>
              <a:rPr lang="en-US" sz="4800" dirty="0" smtClean="0"/>
              <a:t>)=F(</a:t>
            </a:r>
            <a:r>
              <a:rPr lang="en-US" sz="4800" dirty="0" smtClean="0">
                <a:solidFill>
                  <a:schemeClr val="tx2"/>
                </a:solidFill>
              </a:rPr>
              <a:t>S1</a:t>
            </a:r>
            <a:r>
              <a:rPr lang="en-US" sz="4800" dirty="0" smtClean="0"/>
              <a:t>)+F(</a:t>
            </a:r>
            <a:r>
              <a:rPr lang="en-US" sz="4800" dirty="0" smtClean="0">
                <a:solidFill>
                  <a:schemeClr val="tx2"/>
                </a:solidFill>
              </a:rPr>
              <a:t>S2</a:t>
            </a:r>
            <a:r>
              <a:rPr lang="en-US" sz="4800" dirty="0" smtClean="0"/>
              <a:t>);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6652" y="2526565"/>
            <a:ext cx="8153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/>
              <a:t>Якщо є </a:t>
            </a:r>
            <a:r>
              <a:rPr lang="en-US" sz="4800" dirty="0" smtClean="0"/>
              <a:t>“-” </a:t>
            </a:r>
            <a:r>
              <a:rPr lang="uk-UA" sz="4800" dirty="0" smtClean="0"/>
              <a:t>то </a:t>
            </a:r>
            <a:r>
              <a:rPr lang="en-US" sz="4800" dirty="0" smtClean="0"/>
              <a:t>F(</a:t>
            </a:r>
            <a:r>
              <a:rPr lang="en-US" sz="4800" dirty="0" smtClean="0">
                <a:solidFill>
                  <a:schemeClr val="tx2"/>
                </a:solidFill>
              </a:rPr>
              <a:t>S</a:t>
            </a:r>
            <a:r>
              <a:rPr lang="en-US" sz="4800" dirty="0" smtClean="0"/>
              <a:t>)=F(</a:t>
            </a:r>
            <a:r>
              <a:rPr lang="en-US" sz="4800" dirty="0" smtClean="0">
                <a:solidFill>
                  <a:schemeClr val="tx2"/>
                </a:solidFill>
              </a:rPr>
              <a:t>S1</a:t>
            </a:r>
            <a:r>
              <a:rPr lang="en-US" sz="4800" dirty="0" smtClean="0"/>
              <a:t>)-F(</a:t>
            </a:r>
            <a:r>
              <a:rPr lang="en-US" sz="4800" dirty="0" smtClean="0">
                <a:solidFill>
                  <a:schemeClr val="tx2"/>
                </a:solidFill>
              </a:rPr>
              <a:t>S2</a:t>
            </a:r>
            <a:r>
              <a:rPr lang="en-US" sz="4800" dirty="0" smtClean="0"/>
              <a:t>);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6652" y="3383821"/>
            <a:ext cx="8153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/>
              <a:t>Якщо є </a:t>
            </a:r>
            <a:r>
              <a:rPr lang="en-US" sz="4800" dirty="0" smtClean="0"/>
              <a:t>“*” </a:t>
            </a:r>
            <a:r>
              <a:rPr lang="uk-UA" sz="4800" dirty="0" smtClean="0"/>
              <a:t>то </a:t>
            </a:r>
            <a:r>
              <a:rPr lang="en-US" sz="4800" dirty="0" smtClean="0"/>
              <a:t>F(</a:t>
            </a:r>
            <a:r>
              <a:rPr lang="en-US" sz="4800" dirty="0" smtClean="0">
                <a:solidFill>
                  <a:schemeClr val="tx2"/>
                </a:solidFill>
              </a:rPr>
              <a:t>S</a:t>
            </a:r>
            <a:r>
              <a:rPr lang="en-US" sz="4800" dirty="0" smtClean="0"/>
              <a:t>)=F(</a:t>
            </a:r>
            <a:r>
              <a:rPr lang="en-US" sz="4800" dirty="0" smtClean="0">
                <a:solidFill>
                  <a:schemeClr val="tx2"/>
                </a:solidFill>
              </a:rPr>
              <a:t>S1</a:t>
            </a:r>
            <a:r>
              <a:rPr lang="en-US" sz="4800" dirty="0" smtClean="0"/>
              <a:t>)*F(</a:t>
            </a:r>
            <a:r>
              <a:rPr lang="en-US" sz="4800" dirty="0" smtClean="0">
                <a:solidFill>
                  <a:schemeClr val="tx2"/>
                </a:solidFill>
              </a:rPr>
              <a:t>S2</a:t>
            </a:r>
            <a:r>
              <a:rPr lang="en-US" sz="4800" dirty="0" smtClean="0"/>
              <a:t>);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76652" y="4241077"/>
            <a:ext cx="8153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/>
              <a:t>Якщо є </a:t>
            </a:r>
            <a:r>
              <a:rPr lang="en-US" sz="4800" dirty="0" smtClean="0"/>
              <a:t>“/” </a:t>
            </a:r>
            <a:r>
              <a:rPr lang="uk-UA" sz="4800" dirty="0" smtClean="0"/>
              <a:t>то </a:t>
            </a:r>
            <a:r>
              <a:rPr lang="en-US" sz="4800" dirty="0" smtClean="0"/>
              <a:t>F(</a:t>
            </a:r>
            <a:r>
              <a:rPr lang="en-US" sz="4800" dirty="0" smtClean="0">
                <a:solidFill>
                  <a:schemeClr val="tx2"/>
                </a:solidFill>
              </a:rPr>
              <a:t>S</a:t>
            </a:r>
            <a:r>
              <a:rPr lang="en-US" sz="4800" dirty="0" smtClean="0"/>
              <a:t>)=F(</a:t>
            </a:r>
            <a:r>
              <a:rPr lang="en-US" sz="4800" dirty="0" smtClean="0">
                <a:solidFill>
                  <a:schemeClr val="tx2"/>
                </a:solidFill>
              </a:rPr>
              <a:t>S1</a:t>
            </a:r>
            <a:r>
              <a:rPr lang="en-US" sz="4800" dirty="0" smtClean="0"/>
              <a:t>)+F(</a:t>
            </a:r>
            <a:r>
              <a:rPr lang="en-US" sz="4800" dirty="0" smtClean="0">
                <a:solidFill>
                  <a:schemeClr val="tx2"/>
                </a:solidFill>
              </a:rPr>
              <a:t>S2</a:t>
            </a:r>
            <a:r>
              <a:rPr lang="en-US" sz="4800" dirty="0" smtClean="0"/>
              <a:t>);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2844" y="285728"/>
            <a:ext cx="27250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F(</a:t>
            </a:r>
            <a:r>
              <a:rPr lang="en-US" sz="4800" b="1" dirty="0" smtClean="0">
                <a:solidFill>
                  <a:schemeClr val="tx2"/>
                </a:solidFill>
              </a:rPr>
              <a:t>S</a:t>
            </a:r>
            <a:r>
              <a:rPr lang="en-US" sz="4800" b="1" dirty="0" smtClean="0"/>
              <a:t>)</a:t>
            </a:r>
          </a:p>
          <a:p>
            <a:r>
              <a:rPr lang="uk-UA" sz="4800" b="1" dirty="0" smtClean="0"/>
              <a:t>ПОЧАТОК</a:t>
            </a:r>
            <a:endParaRPr lang="en-US" sz="4800" b="1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14282" y="4929198"/>
            <a:ext cx="2127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b="1" dirty="0" smtClean="0"/>
              <a:t>КІНЕЦЬ</a:t>
            </a:r>
            <a:endParaRPr lang="en-US" sz="48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151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11</cp:revision>
  <dcterms:created xsi:type="dcterms:W3CDTF">2017-11-08T07:37:03Z</dcterms:created>
  <dcterms:modified xsi:type="dcterms:W3CDTF">2017-11-08T08:27:12Z</dcterms:modified>
</cp:coreProperties>
</file>