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41508365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216832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7626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153204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4077249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2200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1" y="1825625"/>
            <a:ext cx="386715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21404D-26FA-4A80-B8E5-A94DDD868904}" type="datetimeFigureOut">
              <a:rPr lang="uk-UA" smtClean="0"/>
              <a:t>13.12.2018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383700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21404D-26FA-4A80-B8E5-A94DDD868904}" type="datetimeFigureOut">
              <a:rPr lang="uk-UA" smtClean="0"/>
              <a:t>13.12.2018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362383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21404D-26FA-4A80-B8E5-A94DDD868904}" type="datetimeFigureOut">
              <a:rPr lang="uk-UA" smtClean="0"/>
              <a:t>13.12.2018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59541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21404D-26FA-4A80-B8E5-A94DDD868904}" type="datetimeFigureOut">
              <a:rPr lang="uk-UA" smtClean="0"/>
              <a:t>13.12.2018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232324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9421404D-26FA-4A80-B8E5-A94DDD868904}" type="datetimeFigureOut">
              <a:rPr lang="uk-UA" smtClean="0"/>
              <a:t>13.12.2018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85409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9421404D-26FA-4A80-B8E5-A94DDD868904}" type="datetimeFigureOut">
              <a:rPr lang="uk-UA" smtClean="0"/>
              <a:t>13.12.2018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C79C55F-88B0-44B2-AAA7-88C47177ECD4}" type="slidenum">
              <a:rPr lang="uk-UA" smtClean="0"/>
              <a:t>‹#›</a:t>
            </a:fld>
            <a:endParaRPr lang="uk-UA"/>
          </a:p>
        </p:txBody>
      </p:sp>
    </p:spTree>
    <p:extLst>
      <p:ext uri="{BB962C8B-B14F-4D97-AF65-F5344CB8AC3E}">
        <p14:creationId xmlns:p14="http://schemas.microsoft.com/office/powerpoint/2010/main" val="3680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21404D-26FA-4A80-B8E5-A94DDD868904}" type="datetimeFigureOut">
              <a:rPr lang="uk-UA" smtClean="0"/>
              <a:t>13.12.2018</a:t>
            </a:fld>
            <a:endParaRPr lang="uk-UA"/>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79C55F-88B0-44B2-AAA7-88C47177ECD4}" type="slidenum">
              <a:rPr lang="uk-UA" smtClean="0"/>
              <a:t>‹#›</a:t>
            </a:fld>
            <a:endParaRPr lang="uk-UA"/>
          </a:p>
        </p:txBody>
      </p:sp>
      <p:pic>
        <p:nvPicPr>
          <p:cNvPr id="11" name="Рисунок 10"/>
          <p:cNvPicPr>
            <a:picLocks noChangeAspect="1"/>
          </p:cNvPicPr>
          <p:nvPr/>
        </p:nvPicPr>
        <p:blipFill rotWithShape="1">
          <a:blip r:embed="rId13">
            <a:extLst>
              <a:ext uri="{28A0092B-C50C-407E-A947-70E740481C1C}">
                <a14:useLocalDpi xmlns:a14="http://schemas.microsoft.com/office/drawing/2010/main" val="0"/>
              </a:ext>
            </a:extLst>
          </a:blip>
          <a:srcRect b="61765"/>
          <a:stretch/>
        </p:blipFill>
        <p:spPr>
          <a:xfrm>
            <a:off x="0" y="0"/>
            <a:ext cx="12192000" cy="2622176"/>
          </a:xfrm>
          <a:prstGeom prst="rect">
            <a:avLst/>
          </a:prstGeom>
        </p:spPr>
      </p:pic>
      <p:sp>
        <p:nvSpPr>
          <p:cNvPr id="9" name="Прямоугольник 8"/>
          <p:cNvSpPr/>
          <p:nvPr/>
        </p:nvSpPr>
        <p:spPr>
          <a:xfrm rot="5400000">
            <a:off x="4784912" y="-4784912"/>
            <a:ext cx="2622174"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extLst>
      <p:ext uri="{BB962C8B-B14F-4D97-AF65-F5344CB8AC3E}">
        <p14:creationId xmlns:p14="http://schemas.microsoft.com/office/powerpoint/2010/main" val="3084989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6880" y="1984511"/>
            <a:ext cx="9144000" cy="2387600"/>
          </a:xfrm>
        </p:spPr>
        <p:txBody>
          <a:bodyPr anchor="ctr">
            <a:normAutofit/>
          </a:bodyPr>
          <a:lstStyle/>
          <a:p>
            <a:r>
              <a:rPr lang="uk-UA" sz="8000" b="1" dirty="0" smtClean="0"/>
              <a:t>Електронна петиція в Україні</a:t>
            </a:r>
            <a:endParaRPr lang="uk-UA" sz="8000" b="1" dirty="0"/>
          </a:p>
        </p:txBody>
      </p:sp>
      <p:sp>
        <p:nvSpPr>
          <p:cNvPr id="3" name="Подзаголовок 2"/>
          <p:cNvSpPr>
            <a:spLocks noGrp="1"/>
          </p:cNvSpPr>
          <p:nvPr>
            <p:ph type="subTitle" idx="1"/>
          </p:nvPr>
        </p:nvSpPr>
        <p:spPr>
          <a:xfrm>
            <a:off x="2547257" y="4602072"/>
            <a:ext cx="7463246" cy="492443"/>
          </a:xfrm>
        </p:spPr>
        <p:txBody>
          <a:bodyPr>
            <a:normAutofit/>
          </a:bodyPr>
          <a:lstStyle/>
          <a:p>
            <a:r>
              <a:rPr lang="uk-UA" sz="2800" dirty="0" smtClean="0"/>
              <a:t>Підготувала Забедюк Марія учениця 6-Б класу</a:t>
            </a:r>
            <a:endParaRPr lang="uk-UA" sz="2800" dirty="0"/>
          </a:p>
        </p:txBody>
      </p:sp>
    </p:spTree>
    <p:extLst>
      <p:ext uri="{BB962C8B-B14F-4D97-AF65-F5344CB8AC3E}">
        <p14:creationId xmlns:p14="http://schemas.microsoft.com/office/powerpoint/2010/main" val="221258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92775"/>
          </a:xfrm>
        </p:spPr>
        <p:txBody>
          <a:bodyPr>
            <a:normAutofit/>
          </a:bodyPr>
          <a:lstStyle/>
          <a:p>
            <a:pPr algn="ctr"/>
            <a:r>
              <a:rPr lang="uk-UA" sz="5400" b="1" dirty="0" smtClean="0"/>
              <a:t>Електронна петиція</a:t>
            </a:r>
            <a:endParaRPr lang="uk-UA" sz="5400" b="1" dirty="0"/>
          </a:p>
        </p:txBody>
      </p:sp>
      <p:sp>
        <p:nvSpPr>
          <p:cNvPr id="3" name="Объект 2"/>
          <p:cNvSpPr>
            <a:spLocks noGrp="1"/>
          </p:cNvSpPr>
          <p:nvPr>
            <p:ph idx="1"/>
          </p:nvPr>
        </p:nvSpPr>
        <p:spPr>
          <a:xfrm>
            <a:off x="0" y="1084217"/>
            <a:ext cx="12192000" cy="5773782"/>
          </a:xfrm>
        </p:spPr>
        <p:txBody>
          <a:bodyPr/>
          <a:lstStyle/>
          <a:p>
            <a:r>
              <a:rPr lang="uk-UA" sz="2800" dirty="0" smtClean="0"/>
              <a:t> </a:t>
            </a:r>
            <a:r>
              <a:rPr lang="uk-UA" sz="2800" b="1" dirty="0" smtClean="0"/>
              <a:t>Електронна петиція </a:t>
            </a:r>
            <a:r>
              <a:rPr lang="ru-RU" sz="2800" dirty="0" smtClean="0"/>
              <a:t>— </a:t>
            </a:r>
            <a:r>
              <a:rPr lang="uk-UA" sz="2800" dirty="0" smtClean="0"/>
              <a:t>це особлива форма колективного звернення громадян до Президента України, Верховної Ради України, Кабінету Міністрів України, органу місцевого самоврядування, </a:t>
            </a:r>
            <a:r>
              <a:rPr lang="ru-RU" sz="2800" dirty="0" err="1"/>
              <a:t>що</a:t>
            </a:r>
            <a:r>
              <a:rPr lang="ru-RU" sz="2800" dirty="0"/>
              <a:t> </a:t>
            </a:r>
            <a:r>
              <a:rPr lang="ru-RU" sz="2800" dirty="0" err="1"/>
              <a:t>регулюється</a:t>
            </a:r>
            <a:r>
              <a:rPr lang="ru-RU" sz="2800" dirty="0"/>
              <a:t> </a:t>
            </a:r>
            <a:r>
              <a:rPr lang="ru-RU" sz="2800" dirty="0" err="1"/>
              <a:t>статтею</a:t>
            </a:r>
            <a:r>
              <a:rPr lang="ru-RU" sz="2800" dirty="0"/>
              <a:t> 23-1 Закону </a:t>
            </a:r>
            <a:r>
              <a:rPr lang="ru-RU" sz="2800" dirty="0" err="1"/>
              <a:t>України</a:t>
            </a:r>
            <a:r>
              <a:rPr lang="ru-RU" sz="2800" dirty="0"/>
              <a:t> «Про </a:t>
            </a:r>
            <a:r>
              <a:rPr lang="ru-RU" sz="2800" dirty="0" err="1"/>
              <a:t>звернення</a:t>
            </a:r>
            <a:r>
              <a:rPr lang="ru-RU" sz="2800" dirty="0"/>
              <a:t> </a:t>
            </a:r>
            <a:r>
              <a:rPr lang="uk-UA" sz="2800" dirty="0" smtClean="0"/>
              <a:t>громадян</a:t>
            </a:r>
            <a:r>
              <a:rPr lang="ru-RU" sz="2800" dirty="0" smtClean="0"/>
              <a:t>».</a:t>
            </a:r>
            <a:endParaRPr lang="uk-UA" sz="2800" dirty="0" smtClean="0"/>
          </a:p>
          <a:p>
            <a:endParaRPr lang="uk-UA" sz="2800" dirty="0" smtClean="0"/>
          </a:p>
          <a:p>
            <a:r>
              <a:rPr lang="uk-UA" sz="2800" dirty="0" smtClean="0"/>
              <a:t>Електронна </a:t>
            </a:r>
            <a:r>
              <a:rPr lang="uk-UA" sz="2800" dirty="0"/>
              <a:t>петиція є одним з інструментів електронної демократії. Українське законодавство визначає електронну петицію як колективне звернення в електронній формі до суб’єкту владних повноважень у вигляді тексту скарги (протесту) та/або пропозиції. Суб’єкт владних повноважень має на електронну петицію публічно оголосити свою позицію стосовно згоди чи незгоди по суті петиції, інформувати про аргументи у разі незгоди та </a:t>
            </a:r>
            <a:r>
              <a:rPr lang="uk-UA" sz="2800" dirty="0" err="1"/>
              <a:t>організовати</a:t>
            </a:r>
            <a:r>
              <a:rPr lang="uk-UA" sz="2800" dirty="0"/>
              <a:t> спільну з авторами та їх прихильниками роботу з розроблення та втілення плану реалізації петиції у разі згоди.</a:t>
            </a:r>
          </a:p>
        </p:txBody>
      </p:sp>
    </p:spTree>
    <p:extLst>
      <p:ext uri="{BB962C8B-B14F-4D97-AF65-F5344CB8AC3E}">
        <p14:creationId xmlns:p14="http://schemas.microsoft.com/office/powerpoint/2010/main" val="367465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 y="0"/>
            <a:ext cx="12004766" cy="6635931"/>
          </a:xfrm>
        </p:spPr>
        <p:txBody>
          <a:bodyPr>
            <a:normAutofit/>
          </a:bodyPr>
          <a:lstStyle/>
          <a:p>
            <a:pPr marL="0" indent="0" algn="ctr">
              <a:buNone/>
            </a:pPr>
            <a:r>
              <a:rPr lang="ru-RU" sz="4000" b="1" dirty="0" err="1"/>
              <a:t>Електронна</a:t>
            </a:r>
            <a:r>
              <a:rPr lang="ru-RU" sz="4000" b="1" dirty="0"/>
              <a:t> </a:t>
            </a:r>
            <a:r>
              <a:rPr lang="ru-RU" sz="4000" b="1" dirty="0" err="1"/>
              <a:t>петиція</a:t>
            </a:r>
            <a:r>
              <a:rPr lang="ru-RU" sz="4000" b="1" dirty="0"/>
              <a:t> проходить через </a:t>
            </a:r>
            <a:r>
              <a:rPr lang="ru-RU" sz="4000" b="1" dirty="0" err="1"/>
              <a:t>такі</a:t>
            </a:r>
            <a:r>
              <a:rPr lang="ru-RU" sz="4000" b="1" dirty="0"/>
              <a:t> </a:t>
            </a:r>
            <a:r>
              <a:rPr lang="ru-RU" sz="4000" b="1" dirty="0" err="1"/>
              <a:t>етапи</a:t>
            </a:r>
            <a:r>
              <a:rPr lang="ru-RU" sz="4000" b="1" dirty="0"/>
              <a:t>:</a:t>
            </a:r>
          </a:p>
          <a:p>
            <a:endParaRPr lang="ru-RU" sz="2800" dirty="0" smtClean="0"/>
          </a:p>
          <a:p>
            <a:pPr marL="0" indent="0" algn="ctr">
              <a:buNone/>
            </a:pPr>
            <a:r>
              <a:rPr lang="ru-RU" sz="2800" dirty="0" smtClean="0"/>
              <a:t>Особа → </a:t>
            </a:r>
            <a:r>
              <a:rPr lang="ru-RU" sz="2800" dirty="0" err="1" smtClean="0"/>
              <a:t>Створення</a:t>
            </a:r>
            <a:r>
              <a:rPr lang="ru-RU" sz="2800" dirty="0" smtClean="0"/>
              <a:t> </a:t>
            </a:r>
            <a:r>
              <a:rPr lang="ru-RU" sz="2800" dirty="0" err="1" smtClean="0"/>
              <a:t>петиції</a:t>
            </a:r>
            <a:r>
              <a:rPr lang="ru-RU" sz="2800" dirty="0" smtClean="0"/>
              <a:t> → </a:t>
            </a:r>
            <a:r>
              <a:rPr lang="ru-RU" sz="2800" dirty="0" err="1" smtClean="0"/>
              <a:t>Збір</a:t>
            </a:r>
            <a:r>
              <a:rPr lang="ru-RU" sz="2800" dirty="0" smtClean="0"/>
              <a:t> </a:t>
            </a:r>
            <a:r>
              <a:rPr lang="ru-RU" sz="2800" dirty="0" err="1" smtClean="0"/>
              <a:t>підписів</a:t>
            </a:r>
            <a:r>
              <a:rPr lang="ru-RU" sz="2800" dirty="0" smtClean="0"/>
              <a:t> → </a:t>
            </a:r>
            <a:r>
              <a:rPr lang="ru-RU" sz="2800" dirty="0" err="1" smtClean="0"/>
              <a:t>Розгляд</a:t>
            </a:r>
            <a:r>
              <a:rPr lang="ru-RU" sz="2800" dirty="0" smtClean="0"/>
              <a:t> </a:t>
            </a:r>
            <a:r>
              <a:rPr lang="ru-RU" sz="2800" dirty="0" err="1" smtClean="0"/>
              <a:t>петиції</a:t>
            </a:r>
            <a:r>
              <a:rPr lang="ru-RU" sz="2800" dirty="0" smtClean="0"/>
              <a:t> → Особа </a:t>
            </a:r>
            <a:r>
              <a:rPr lang="ru-RU" sz="2800" dirty="0" err="1" smtClean="0"/>
              <a:t>отримує</a:t>
            </a:r>
            <a:r>
              <a:rPr lang="ru-RU" sz="2800" dirty="0" smtClean="0"/>
              <a:t> результат.</a:t>
            </a:r>
            <a:endParaRPr lang="uk-UA" sz="2800" dirty="0"/>
          </a:p>
        </p:txBody>
      </p:sp>
      <p:pic>
        <p:nvPicPr>
          <p:cNvPr id="4" name="Рисунок 3"/>
          <p:cNvPicPr>
            <a:picLocks noChangeAspect="1"/>
          </p:cNvPicPr>
          <p:nvPr/>
        </p:nvPicPr>
        <p:blipFill rotWithShape="1">
          <a:blip r:embed="rId2"/>
          <a:srcRect b="7393"/>
          <a:stretch/>
        </p:blipFill>
        <p:spPr>
          <a:xfrm>
            <a:off x="1255306" y="2042023"/>
            <a:ext cx="9677034" cy="4528594"/>
          </a:xfrm>
          <a:prstGeom prst="rect">
            <a:avLst/>
          </a:prstGeom>
        </p:spPr>
      </p:pic>
    </p:spTree>
    <p:extLst>
      <p:ext uri="{BB962C8B-B14F-4D97-AF65-F5344CB8AC3E}">
        <p14:creationId xmlns:p14="http://schemas.microsoft.com/office/powerpoint/2010/main" val="100614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992776"/>
          </a:xfrm>
        </p:spPr>
        <p:txBody>
          <a:bodyPr>
            <a:normAutofit/>
          </a:bodyPr>
          <a:lstStyle/>
          <a:p>
            <a:pPr algn="ctr"/>
            <a:r>
              <a:rPr lang="uk-UA" sz="6000" b="1" dirty="0" smtClean="0"/>
              <a:t>В електронній петиції має бути</a:t>
            </a:r>
            <a:endParaRPr lang="uk-UA" sz="6000" b="1" dirty="0"/>
          </a:p>
        </p:txBody>
      </p:sp>
      <p:sp>
        <p:nvSpPr>
          <p:cNvPr id="3" name="Объект 2"/>
          <p:cNvSpPr>
            <a:spLocks noGrp="1"/>
          </p:cNvSpPr>
          <p:nvPr>
            <p:ph idx="1"/>
          </p:nvPr>
        </p:nvSpPr>
        <p:spPr>
          <a:xfrm>
            <a:off x="91440" y="992778"/>
            <a:ext cx="12100560" cy="3361918"/>
          </a:xfrm>
        </p:spPr>
        <p:txBody>
          <a:bodyPr>
            <a:normAutofit/>
          </a:bodyPr>
          <a:lstStyle/>
          <a:p>
            <a:pPr algn="ctr"/>
            <a:r>
              <a:rPr lang="uk-UA" sz="3200" dirty="0"/>
              <a:t>В електронній петиції має бути викладено суть звернення, зазначено прізвище, ім’я, по батькові автора (ініціатора) електронної петиції, адресу електронної пошти. На веб-сайті відповідного органу або громадського об’єднання, що здійснює збір підписів, обов’язково зазначаються дата початку збору підписів та інформація щодо загальної кількості та переліку осіб, які підписали електронну петицію.</a:t>
            </a:r>
          </a:p>
        </p:txBody>
      </p:sp>
      <p:pic>
        <p:nvPicPr>
          <p:cNvPr id="4" name="Рисунок 3"/>
          <p:cNvPicPr>
            <a:picLocks noChangeAspect="1"/>
          </p:cNvPicPr>
          <p:nvPr/>
        </p:nvPicPr>
        <p:blipFill>
          <a:blip r:embed="rId2"/>
          <a:stretch>
            <a:fillRect/>
          </a:stretch>
        </p:blipFill>
        <p:spPr>
          <a:xfrm>
            <a:off x="1149531" y="4354695"/>
            <a:ext cx="4029347" cy="2346822"/>
          </a:xfrm>
          <a:prstGeom prst="rect">
            <a:avLst/>
          </a:prstGeom>
        </p:spPr>
      </p:pic>
      <p:pic>
        <p:nvPicPr>
          <p:cNvPr id="5" name="Рисунок 4"/>
          <p:cNvPicPr>
            <a:picLocks noChangeAspect="1"/>
          </p:cNvPicPr>
          <p:nvPr/>
        </p:nvPicPr>
        <p:blipFill>
          <a:blip r:embed="rId3"/>
          <a:stretch>
            <a:fillRect/>
          </a:stretch>
        </p:blipFill>
        <p:spPr>
          <a:xfrm>
            <a:off x="7576994" y="4354695"/>
            <a:ext cx="3521921" cy="2346822"/>
          </a:xfrm>
          <a:prstGeom prst="rect">
            <a:avLst/>
          </a:prstGeom>
        </p:spPr>
      </p:pic>
    </p:spTree>
    <p:extLst>
      <p:ext uri="{BB962C8B-B14F-4D97-AF65-F5344CB8AC3E}">
        <p14:creationId xmlns:p14="http://schemas.microsoft.com/office/powerpoint/2010/main" val="379671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05839"/>
          </a:xfrm>
        </p:spPr>
        <p:txBody>
          <a:bodyPr>
            <a:normAutofit/>
          </a:bodyPr>
          <a:lstStyle/>
          <a:p>
            <a:pPr algn="ctr"/>
            <a:r>
              <a:rPr lang="ru-RU" sz="6000" b="1" dirty="0"/>
              <a:t>В </a:t>
            </a:r>
            <a:r>
              <a:rPr lang="ru-RU" sz="6000" b="1" dirty="0" err="1"/>
              <a:t>електронній</a:t>
            </a:r>
            <a:r>
              <a:rPr lang="ru-RU" sz="6000" b="1" dirty="0"/>
              <a:t> </a:t>
            </a:r>
            <a:r>
              <a:rPr lang="ru-RU" sz="6000" b="1" dirty="0" err="1" smtClean="0"/>
              <a:t>петиції</a:t>
            </a:r>
            <a:r>
              <a:rPr lang="ru-RU" sz="6000" b="1" dirty="0" smtClean="0"/>
              <a:t> не </a:t>
            </a:r>
            <a:r>
              <a:rPr lang="ru-RU" sz="6000" b="1" dirty="0" err="1"/>
              <a:t>має</a:t>
            </a:r>
            <a:r>
              <a:rPr lang="ru-RU" sz="6000" b="1" dirty="0"/>
              <a:t> бути</a:t>
            </a:r>
            <a:endParaRPr lang="uk-UA" sz="6000" b="1" dirty="0"/>
          </a:p>
        </p:txBody>
      </p:sp>
      <p:sp>
        <p:nvSpPr>
          <p:cNvPr id="3" name="Объект 2"/>
          <p:cNvSpPr>
            <a:spLocks noGrp="1"/>
          </p:cNvSpPr>
          <p:nvPr>
            <p:ph idx="1"/>
          </p:nvPr>
        </p:nvSpPr>
        <p:spPr>
          <a:xfrm>
            <a:off x="4794069" y="1600198"/>
            <a:ext cx="7397931" cy="5257802"/>
          </a:xfrm>
        </p:spPr>
        <p:txBody>
          <a:bodyPr>
            <a:normAutofit/>
          </a:bodyPr>
          <a:lstStyle/>
          <a:p>
            <a:pPr marL="0" indent="0" algn="ctr">
              <a:buNone/>
            </a:pPr>
            <a:r>
              <a:rPr lang="uk-UA" sz="3200" dirty="0"/>
              <a:t>Електронна петиція не може містити заклики до повалення конституційного ладу, порушення територіальної цілісності України, пропаганду війни, насильства, жорстокості, розпалювання міжетнічної, расової, релігійної ворожнечі, заклики до вчинення терористичних актів, посягання на права і свободи людини.</a:t>
            </a:r>
          </a:p>
        </p:txBody>
      </p:sp>
      <p:pic>
        <p:nvPicPr>
          <p:cNvPr id="4" name="Рисунок 3"/>
          <p:cNvPicPr>
            <a:picLocks noChangeAspect="1"/>
          </p:cNvPicPr>
          <p:nvPr/>
        </p:nvPicPr>
        <p:blipFill>
          <a:blip r:embed="rId2"/>
          <a:stretch>
            <a:fillRect/>
          </a:stretch>
        </p:blipFill>
        <p:spPr>
          <a:xfrm>
            <a:off x="411478" y="1600198"/>
            <a:ext cx="4265025" cy="4265025"/>
          </a:xfrm>
          <a:prstGeom prst="rect">
            <a:avLst/>
          </a:prstGeom>
        </p:spPr>
      </p:pic>
    </p:spTree>
    <p:extLst>
      <p:ext uri="{BB962C8B-B14F-4D97-AF65-F5344CB8AC3E}">
        <p14:creationId xmlns:p14="http://schemas.microsoft.com/office/powerpoint/2010/main" val="43983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690" y="104503"/>
            <a:ext cx="12048309" cy="6662056"/>
          </a:xfrm>
        </p:spPr>
        <p:txBody>
          <a:bodyPr>
            <a:normAutofit/>
          </a:bodyPr>
          <a:lstStyle/>
          <a:p>
            <a:pPr marL="0" indent="0" algn="ctr">
              <a:buNone/>
            </a:pPr>
            <a:r>
              <a:rPr lang="uk-UA" sz="3600" dirty="0" smtClean="0"/>
              <a:t>Відповідні органи державної влади, органи місцевого самоврядування та громадські об’єднання під час збору підписів на підтримку електронної петиції зобов’язані забезпечити:</a:t>
            </a:r>
          </a:p>
          <a:p>
            <a:endParaRPr lang="uk-UA" sz="2800" dirty="0" smtClean="0"/>
          </a:p>
          <a:p>
            <a:r>
              <a:rPr lang="uk-UA" sz="3200" dirty="0" smtClean="0"/>
              <a:t>безоплатність </a:t>
            </a:r>
            <a:r>
              <a:rPr lang="uk-UA" sz="3200" dirty="0"/>
              <a:t>доступу та користування інформаційно-телекомунікаційною системою, за допомогою якої здійснюється збір підписів;</a:t>
            </a:r>
          </a:p>
          <a:p>
            <a:r>
              <a:rPr lang="uk-UA" sz="3200" dirty="0"/>
              <a:t>електронну реєстрацію громадян для підписання петиції;</a:t>
            </a:r>
          </a:p>
          <a:p>
            <a:r>
              <a:rPr lang="uk-UA" sz="3200" dirty="0"/>
              <a:t>недопущення автоматичного введення інформації, у тому числі підписання електронної петиції, без участі громадянина;</a:t>
            </a:r>
          </a:p>
          <a:p>
            <a:r>
              <a:rPr lang="uk-UA" sz="3200" dirty="0"/>
              <a:t>фіксацію дати і часу оприлюднення електронної петиції та підписання її громадянином.</a:t>
            </a:r>
          </a:p>
        </p:txBody>
      </p:sp>
    </p:spTree>
    <p:extLst>
      <p:ext uri="{BB962C8B-B14F-4D97-AF65-F5344CB8AC3E}">
        <p14:creationId xmlns:p14="http://schemas.microsoft.com/office/powerpoint/2010/main" val="348693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0628"/>
            <a:ext cx="12192000" cy="1005840"/>
          </a:xfrm>
        </p:spPr>
        <p:txBody>
          <a:bodyPr>
            <a:noAutofit/>
          </a:bodyPr>
          <a:lstStyle/>
          <a:p>
            <a:pPr algn="ctr"/>
            <a:r>
              <a:rPr lang="uk-UA" sz="6000" b="1" dirty="0" smtClean="0"/>
              <a:t>Кількість підписів і термін:</a:t>
            </a:r>
            <a:endParaRPr lang="uk-UA" sz="6000" b="1" dirty="0"/>
          </a:p>
        </p:txBody>
      </p:sp>
      <p:sp>
        <p:nvSpPr>
          <p:cNvPr id="3" name="Объект 2"/>
          <p:cNvSpPr>
            <a:spLocks noGrp="1"/>
          </p:cNvSpPr>
          <p:nvPr>
            <p:ph idx="1"/>
          </p:nvPr>
        </p:nvSpPr>
        <p:spPr>
          <a:xfrm>
            <a:off x="117566" y="1476103"/>
            <a:ext cx="12074434" cy="5381896"/>
          </a:xfrm>
        </p:spPr>
        <p:txBody>
          <a:bodyPr>
            <a:normAutofit/>
          </a:bodyPr>
          <a:lstStyle/>
          <a:p>
            <a:pPr marL="0" indent="0" algn="ctr">
              <a:buNone/>
            </a:pPr>
            <a:r>
              <a:rPr lang="uk-UA" sz="3600" dirty="0" smtClean="0"/>
              <a:t>При зверненні до міської ради потрібно набрати 250 підписів за 2 місяці.</a:t>
            </a:r>
          </a:p>
          <a:p>
            <a:pPr marL="0" indent="0" algn="ctr">
              <a:buNone/>
            </a:pPr>
            <a:endParaRPr lang="uk-UA" sz="3600" dirty="0" smtClean="0"/>
          </a:p>
          <a:p>
            <a:pPr marL="0" indent="0" algn="ctr">
              <a:buNone/>
            </a:pPr>
            <a:r>
              <a:rPr lang="uk-UA" sz="3600" dirty="0" smtClean="0"/>
              <a:t>При зверненні до обласної ради потрібно зібрати 1000 підписів за 3 місяці.</a:t>
            </a:r>
          </a:p>
          <a:p>
            <a:pPr marL="0" indent="0" algn="ctr">
              <a:buNone/>
            </a:pPr>
            <a:endParaRPr lang="uk-UA" sz="3600" dirty="0" smtClean="0"/>
          </a:p>
          <a:p>
            <a:pPr marL="0" indent="0" algn="ctr">
              <a:buNone/>
            </a:pPr>
            <a:r>
              <a:rPr lang="uk-UA" sz="3600" dirty="0" smtClean="0"/>
              <a:t>При зверненні до Верховної Ради України, Президента України, Кабінету Міністрів України потрібно набрати 25000 підписів за 3 місяці.</a:t>
            </a:r>
            <a:endParaRPr lang="uk-UA" sz="3600" dirty="0"/>
          </a:p>
        </p:txBody>
      </p:sp>
    </p:spTree>
    <p:extLst>
      <p:ext uri="{BB962C8B-B14F-4D97-AF65-F5344CB8AC3E}">
        <p14:creationId xmlns:p14="http://schemas.microsoft.com/office/powerpoint/2010/main" val="325756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371599"/>
          </a:xfrm>
        </p:spPr>
        <p:txBody>
          <a:bodyPr>
            <a:noAutofit/>
          </a:bodyPr>
          <a:lstStyle/>
          <a:p>
            <a:pPr algn="ctr"/>
            <a:r>
              <a:rPr lang="uk-UA" sz="4800" b="1" dirty="0" smtClean="0"/>
              <a:t>Якщо петиція набрала і не набрала потрібну кількість підписів</a:t>
            </a:r>
            <a:endParaRPr lang="uk-UA" sz="4800" b="1" dirty="0"/>
          </a:p>
        </p:txBody>
      </p:sp>
      <p:sp>
        <p:nvSpPr>
          <p:cNvPr id="3" name="Объект 2"/>
          <p:cNvSpPr>
            <a:spLocks noGrp="1"/>
          </p:cNvSpPr>
          <p:nvPr>
            <p:ph idx="1"/>
          </p:nvPr>
        </p:nvSpPr>
        <p:spPr>
          <a:xfrm>
            <a:off x="0" y="1554480"/>
            <a:ext cx="12192000" cy="5303519"/>
          </a:xfrm>
        </p:spPr>
        <p:txBody>
          <a:bodyPr>
            <a:normAutofit/>
          </a:bodyPr>
          <a:lstStyle/>
          <a:p>
            <a:r>
              <a:rPr lang="ru-RU" sz="2800" dirty="0" err="1"/>
              <a:t>Електронна</a:t>
            </a:r>
            <a:r>
              <a:rPr lang="ru-RU" sz="2800" dirty="0"/>
              <a:t> </a:t>
            </a:r>
            <a:r>
              <a:rPr lang="ru-RU" sz="2800" dirty="0" err="1"/>
              <a:t>петиція</a:t>
            </a:r>
            <a:r>
              <a:rPr lang="ru-RU" sz="2800" dirty="0"/>
              <a:t>, яка в установлений строк не набрала </a:t>
            </a:r>
            <a:r>
              <a:rPr lang="ru-RU" sz="2800" dirty="0" err="1"/>
              <a:t>необхідної</a:t>
            </a:r>
            <a:r>
              <a:rPr lang="ru-RU" sz="2800" dirty="0"/>
              <a:t> </a:t>
            </a:r>
            <a:r>
              <a:rPr lang="ru-RU" sz="2800" dirty="0" err="1"/>
              <a:t>кількості</a:t>
            </a:r>
            <a:r>
              <a:rPr lang="ru-RU" sz="2800" dirty="0"/>
              <a:t> </a:t>
            </a:r>
            <a:r>
              <a:rPr lang="ru-RU" sz="2800" dirty="0" err="1"/>
              <a:t>голосів</a:t>
            </a:r>
            <a:r>
              <a:rPr lang="ru-RU" sz="2800" dirty="0"/>
              <a:t> на </a:t>
            </a:r>
            <a:r>
              <a:rPr lang="ru-RU" sz="2800" dirty="0" err="1"/>
              <a:t>її</a:t>
            </a:r>
            <a:r>
              <a:rPr lang="ru-RU" sz="2800" dirty="0"/>
              <a:t> </a:t>
            </a:r>
            <a:r>
              <a:rPr lang="ru-RU" sz="2800" dirty="0" err="1"/>
              <a:t>підтримку</a:t>
            </a:r>
            <a:r>
              <a:rPr lang="ru-RU" sz="2800" dirty="0"/>
              <a:t>, </a:t>
            </a:r>
            <a:r>
              <a:rPr lang="ru-RU" sz="2800" dirty="0" err="1"/>
              <a:t>після</a:t>
            </a:r>
            <a:r>
              <a:rPr lang="ru-RU" sz="2800" dirty="0"/>
              <a:t> </a:t>
            </a:r>
            <a:r>
              <a:rPr lang="ru-RU" sz="2800" dirty="0" err="1"/>
              <a:t>завершення</a:t>
            </a:r>
            <a:r>
              <a:rPr lang="ru-RU" sz="2800" dirty="0"/>
              <a:t> строку </a:t>
            </a:r>
            <a:r>
              <a:rPr lang="ru-RU" sz="2800" dirty="0" err="1"/>
              <a:t>збору</a:t>
            </a:r>
            <a:r>
              <a:rPr lang="ru-RU" sz="2800" dirty="0"/>
              <a:t> </a:t>
            </a:r>
            <a:r>
              <a:rPr lang="ru-RU" sz="2800" dirty="0" err="1"/>
              <a:t>підписів</a:t>
            </a:r>
            <a:r>
              <a:rPr lang="ru-RU" sz="2800" dirty="0"/>
              <a:t> на </a:t>
            </a:r>
            <a:r>
              <a:rPr lang="ru-RU" sz="2800" dirty="0" err="1"/>
              <a:t>її</a:t>
            </a:r>
            <a:r>
              <a:rPr lang="ru-RU" sz="2800" dirty="0"/>
              <a:t> </a:t>
            </a:r>
            <a:r>
              <a:rPr lang="ru-RU" sz="2800" dirty="0" err="1"/>
              <a:t>підтримку</a:t>
            </a:r>
            <a:r>
              <a:rPr lang="ru-RU" sz="2800" dirty="0"/>
              <a:t>, все одно </a:t>
            </a:r>
            <a:r>
              <a:rPr lang="ru-RU" sz="2800" dirty="0" err="1"/>
              <a:t>розглядається</a:t>
            </a:r>
            <a:r>
              <a:rPr lang="ru-RU" sz="2800" dirty="0"/>
              <a:t> як </a:t>
            </a:r>
            <a:r>
              <a:rPr lang="ru-RU" sz="2800" dirty="0" err="1"/>
              <a:t>звичайне</a:t>
            </a:r>
            <a:r>
              <a:rPr lang="ru-RU" sz="2800" dirty="0"/>
              <a:t> </a:t>
            </a:r>
            <a:r>
              <a:rPr lang="ru-RU" sz="2800" dirty="0" err="1"/>
              <a:t>звернення</a:t>
            </a:r>
            <a:r>
              <a:rPr lang="ru-RU" sz="2800" dirty="0"/>
              <a:t> </a:t>
            </a:r>
            <a:r>
              <a:rPr lang="ru-RU" sz="2800" dirty="0" err="1" smtClean="0"/>
              <a:t>громадян</a:t>
            </a:r>
            <a:r>
              <a:rPr lang="ru-RU" sz="2800" dirty="0" smtClean="0"/>
              <a:t>.</a:t>
            </a:r>
          </a:p>
          <a:p>
            <a:endParaRPr lang="uk-UA" sz="2800" dirty="0"/>
          </a:p>
        </p:txBody>
      </p:sp>
      <p:pic>
        <p:nvPicPr>
          <p:cNvPr id="4" name="Рисунок 3"/>
          <p:cNvPicPr>
            <a:picLocks noChangeAspect="1"/>
          </p:cNvPicPr>
          <p:nvPr/>
        </p:nvPicPr>
        <p:blipFill rotWithShape="1">
          <a:blip r:embed="rId2"/>
          <a:srcRect b="21452"/>
          <a:stretch/>
        </p:blipFill>
        <p:spPr>
          <a:xfrm>
            <a:off x="493530" y="2919902"/>
            <a:ext cx="11204940" cy="3755219"/>
          </a:xfrm>
          <a:prstGeom prst="rect">
            <a:avLst/>
          </a:prstGeom>
        </p:spPr>
      </p:pic>
    </p:spTree>
    <p:extLst>
      <p:ext uri="{BB962C8B-B14F-4D97-AF65-F5344CB8AC3E}">
        <p14:creationId xmlns:p14="http://schemas.microsoft.com/office/powerpoint/2010/main" val="1740162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754">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754</Template>
  <TotalTime>51</TotalTime>
  <Words>430</Words>
  <Application>Microsoft Office PowerPoint</Application>
  <PresentationFormat>Широкоэкранный</PresentationFormat>
  <Paragraphs>27</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754</vt:lpstr>
      <vt:lpstr>Електронна петиція в Україні</vt:lpstr>
      <vt:lpstr>Електронна петиція</vt:lpstr>
      <vt:lpstr>Презентация PowerPoint</vt:lpstr>
      <vt:lpstr>В електронній петиції має бути</vt:lpstr>
      <vt:lpstr>В електронній петиції не має бути</vt:lpstr>
      <vt:lpstr>Презентация PowerPoint</vt:lpstr>
      <vt:lpstr>Кількість підписів і термін:</vt:lpstr>
      <vt:lpstr>Якщо петиція набрала і не набрала потрібну кількість підписів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Електронна петиція в Україні</dc:title>
  <dc:creator>Користувач Windows</dc:creator>
  <cp:lastModifiedBy>Користувач Windows</cp:lastModifiedBy>
  <cp:revision>6</cp:revision>
  <dcterms:created xsi:type="dcterms:W3CDTF">2018-12-13T16:40:51Z</dcterms:created>
  <dcterms:modified xsi:type="dcterms:W3CDTF">2018-12-13T17:32:14Z</dcterms:modified>
</cp:coreProperties>
</file>