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DA70-F8CD-4C09-90F8-5160F333798E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6991-299C-4251-A4D6-B4C402A2B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DA70-F8CD-4C09-90F8-5160F333798E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6991-299C-4251-A4D6-B4C402A2B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DA70-F8CD-4C09-90F8-5160F333798E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6991-299C-4251-A4D6-B4C402A2B267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DA70-F8CD-4C09-90F8-5160F333798E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6991-299C-4251-A4D6-B4C402A2B2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DA70-F8CD-4C09-90F8-5160F333798E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6991-299C-4251-A4D6-B4C402A2B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DA70-F8CD-4C09-90F8-5160F333798E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6991-299C-4251-A4D6-B4C402A2B2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DA70-F8CD-4C09-90F8-5160F333798E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6991-299C-4251-A4D6-B4C402A2B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DA70-F8CD-4C09-90F8-5160F333798E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6991-299C-4251-A4D6-B4C402A2B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DA70-F8CD-4C09-90F8-5160F333798E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6991-299C-4251-A4D6-B4C402A2B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DA70-F8CD-4C09-90F8-5160F333798E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6991-299C-4251-A4D6-B4C402A2B26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DA70-F8CD-4C09-90F8-5160F333798E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6991-299C-4251-A4D6-B4C402A2B26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542DA70-F8CD-4C09-90F8-5160F333798E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9916991-299C-4251-A4D6-B4C402A2B26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6800" y="1371600"/>
            <a:ext cx="7238999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6600" b="1" dirty="0"/>
              <a:t>Рекомендації з підготовки вчителя до уроку</a:t>
            </a:r>
            <a:endParaRPr lang="ru-RU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406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598" y="762000"/>
            <a:ext cx="8762999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dirty="0" smtClean="0"/>
              <a:t>Плохой учитель учит предмету.</a:t>
            </a:r>
          </a:p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Средний учитель помогает понять суть предмета.</a:t>
            </a:r>
          </a:p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Хороший учитель помогает понять самих себя через понимание предмета.</a:t>
            </a:r>
          </a:p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Лучший учитель рассказывает анекдоты и отпускает домой.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1119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5745" y="838200"/>
            <a:ext cx="8077200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800" b="1" dirty="0"/>
              <a:t>Моделювання і планування навчального процесу </a:t>
            </a:r>
            <a:r>
              <a:rPr lang="uk-UA" sz="2800" dirty="0"/>
              <a:t>педагогом – </a:t>
            </a:r>
            <a:endParaRPr lang="uk-UA" sz="2800" dirty="0" smtClean="0"/>
          </a:p>
          <a:p>
            <a:pPr algn="ctr"/>
            <a:r>
              <a:rPr lang="uk-UA" sz="2800" dirty="0" smtClean="0"/>
              <a:t>це </a:t>
            </a:r>
            <a:r>
              <a:rPr lang="uk-UA" sz="2800" dirty="0"/>
              <a:t>цілеспрямоване творче попереднє </a:t>
            </a:r>
            <a:endParaRPr lang="uk-UA" sz="2800" dirty="0" smtClean="0"/>
          </a:p>
          <a:p>
            <a:pPr algn="ctr"/>
            <a:r>
              <a:rPr lang="uk-UA" sz="2800" dirty="0" smtClean="0"/>
              <a:t>визначення </a:t>
            </a:r>
            <a:r>
              <a:rPr lang="uk-UA" sz="2800" dirty="0"/>
              <a:t>і конструювання </a:t>
            </a:r>
            <a:endParaRPr lang="uk-UA" sz="2800" dirty="0" smtClean="0"/>
          </a:p>
          <a:p>
            <a:pPr algn="ctr"/>
            <a:r>
              <a:rPr lang="uk-UA" sz="2800" dirty="0" smtClean="0"/>
              <a:t>програми </a:t>
            </a:r>
            <a:r>
              <a:rPr lang="uk-UA" sz="2800" dirty="0"/>
              <a:t>спільної діяльності </a:t>
            </a:r>
            <a:endParaRPr lang="uk-UA" sz="2800" dirty="0" smtClean="0"/>
          </a:p>
          <a:p>
            <a:pPr algn="ctr"/>
            <a:r>
              <a:rPr lang="uk-UA" sz="2800" dirty="0" smtClean="0"/>
              <a:t>вчителя </a:t>
            </a:r>
            <a:r>
              <a:rPr lang="uk-UA" sz="2800" dirty="0"/>
              <a:t>та учнів на уроці </a:t>
            </a:r>
            <a:endParaRPr lang="uk-UA" sz="2800" dirty="0" smtClean="0"/>
          </a:p>
          <a:p>
            <a:pPr algn="ctr"/>
            <a:r>
              <a:rPr lang="uk-UA" sz="2800" dirty="0" smtClean="0"/>
              <a:t>та </a:t>
            </a:r>
            <a:r>
              <a:rPr lang="uk-UA" sz="2800" dirty="0"/>
              <a:t>її подальшої реалізації, </a:t>
            </a:r>
            <a:endParaRPr lang="uk-UA" sz="2800" dirty="0" smtClean="0"/>
          </a:p>
          <a:p>
            <a:pPr algn="ctr"/>
            <a:r>
              <a:rPr lang="uk-UA" sz="2800" dirty="0" smtClean="0"/>
              <a:t>яка </a:t>
            </a:r>
            <a:r>
              <a:rPr lang="uk-UA" sz="2800" dirty="0"/>
              <a:t>спрямована на </a:t>
            </a:r>
            <a:r>
              <a:rPr lang="uk-UA" sz="2800" dirty="0" smtClean="0"/>
              <a:t>забезпечення</a:t>
            </a:r>
          </a:p>
          <a:p>
            <a:pPr algn="ctr"/>
            <a:r>
              <a:rPr lang="uk-UA" sz="2800" dirty="0" smtClean="0"/>
              <a:t> </a:t>
            </a:r>
            <a:r>
              <a:rPr lang="uk-UA" sz="2800" dirty="0"/>
              <a:t>особистісно-розвивального підходу до </a:t>
            </a:r>
            <a:r>
              <a:rPr lang="uk-UA" sz="2800" dirty="0" smtClean="0"/>
              <a:t>навчання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927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7927" y="381000"/>
            <a:ext cx="83058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800" b="1" dirty="0" smtClean="0"/>
              <a:t>Підготовка </a:t>
            </a:r>
            <a:r>
              <a:rPr lang="uk-UA" sz="2800" b="1" dirty="0"/>
              <a:t>вчителя до кожного окремого </a:t>
            </a:r>
            <a:r>
              <a:rPr lang="uk-UA" sz="2800" b="1" dirty="0" smtClean="0"/>
              <a:t>уроку </a:t>
            </a:r>
          </a:p>
          <a:p>
            <a:pPr algn="ctr"/>
            <a:r>
              <a:rPr lang="uk-UA" sz="2800" b="1" dirty="0" smtClean="0"/>
              <a:t> </a:t>
            </a:r>
            <a:r>
              <a:rPr lang="uk-UA" sz="2800" b="1" dirty="0"/>
              <a:t>складається з таких послідовних </a:t>
            </a:r>
            <a:r>
              <a:rPr lang="uk-UA" sz="2800" b="1" dirty="0" smtClean="0"/>
              <a:t>етапів: </a:t>
            </a:r>
            <a:endParaRPr lang="ru-RU" sz="2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891" y="1524000"/>
            <a:ext cx="8915400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fontAlgn="base"/>
            <a:r>
              <a:rPr lang="uk-UA" sz="2800" dirty="0" smtClean="0"/>
              <a:t>  - продумування </a:t>
            </a:r>
            <a:r>
              <a:rPr lang="uk-UA" sz="2800" dirty="0"/>
              <a:t>змісту навчального матеріалу; </a:t>
            </a:r>
            <a:endParaRPr lang="en-US" sz="2800" dirty="0"/>
          </a:p>
          <a:p>
            <a:pPr fontAlgn="base"/>
            <a:r>
              <a:rPr lang="uk-UA" sz="2800" dirty="0" smtClean="0"/>
              <a:t>  - </a:t>
            </a:r>
            <a:r>
              <a:rPr lang="uk-UA" sz="2800" dirty="0"/>
              <a:t>аналіз програми попереднього и наступного уроків з метою встановлення між ними зв'язку й послідовності; </a:t>
            </a:r>
            <a:endParaRPr lang="en-US" sz="2800" dirty="0"/>
          </a:p>
          <a:p>
            <a:pPr fontAlgn="base"/>
            <a:r>
              <a:rPr lang="uk-UA" sz="2800" dirty="0" smtClean="0"/>
              <a:t>  - </a:t>
            </a:r>
            <a:r>
              <a:rPr lang="uk-UA" sz="2800" dirty="0"/>
              <a:t>вивчення характеру викладу матеріалу в шкільному підручнику;</a:t>
            </a:r>
            <a:endParaRPr lang="en-US" sz="2800" dirty="0"/>
          </a:p>
          <a:p>
            <a:pPr fontAlgn="base"/>
            <a:r>
              <a:rPr lang="uk-UA" sz="2800" dirty="0" smtClean="0"/>
              <a:t>  - </a:t>
            </a:r>
            <a:r>
              <a:rPr lang="uk-UA" sz="2800" dirty="0"/>
              <a:t>аналіз дидактичного апарата підручника; </a:t>
            </a:r>
            <a:endParaRPr lang="en-US" sz="2800" dirty="0"/>
          </a:p>
          <a:p>
            <a:pPr fontAlgn="base"/>
            <a:r>
              <a:rPr lang="uk-UA" sz="2800" dirty="0" smtClean="0"/>
              <a:t>  - </a:t>
            </a:r>
            <a:r>
              <a:rPr lang="uk-UA" sz="2800" dirty="0"/>
              <a:t>продумування виховних можливостей змісту навчального матеріалу та шляхів їх використання на уроці; </a:t>
            </a:r>
            <a:endParaRPr lang="en-US" sz="2800" dirty="0"/>
          </a:p>
          <a:p>
            <a:pPr fontAlgn="base"/>
            <a:r>
              <a:rPr lang="uk-UA" sz="2800" dirty="0" smtClean="0"/>
              <a:t>  - </a:t>
            </a:r>
            <a:r>
              <a:rPr lang="uk-UA" sz="2800" dirty="0"/>
              <a:t>підготовка обладнання до уроку; </a:t>
            </a:r>
            <a:endParaRPr lang="en-US" sz="2800" dirty="0"/>
          </a:p>
          <a:p>
            <a:pPr fontAlgn="base"/>
            <a:r>
              <a:rPr lang="uk-UA" sz="2800" dirty="0" smtClean="0"/>
              <a:t>  - </a:t>
            </a:r>
            <a:r>
              <a:rPr lang="uk-UA" sz="2800" dirty="0"/>
              <a:t>складання поурочного </a:t>
            </a:r>
            <a:r>
              <a:rPr lang="uk-UA" sz="2800" dirty="0" smtClean="0"/>
              <a:t>плану.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535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49802" y="685800"/>
            <a:ext cx="644439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200" b="1" dirty="0" smtClean="0"/>
              <a:t>Помилки поурочного планування:</a:t>
            </a:r>
            <a:r>
              <a:rPr lang="uk-UA" sz="3200" dirty="0" smtClean="0"/>
              <a:t> </a:t>
            </a:r>
            <a:endParaRPr lang="ru-RU" sz="3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9823" y="1600200"/>
            <a:ext cx="8824345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fontAlgn="base">
              <a:buFontTx/>
              <a:buChar char="-"/>
            </a:pPr>
            <a:r>
              <a:rPr lang="uk-UA" sz="2800" dirty="0" smtClean="0"/>
              <a:t>нечіткість </a:t>
            </a:r>
            <a:r>
              <a:rPr lang="uk-UA" sz="2800" dirty="0"/>
              <a:t>постановки конкретної мети </a:t>
            </a:r>
            <a:r>
              <a:rPr lang="uk-UA" sz="2800" dirty="0" smtClean="0"/>
              <a:t>уроку; </a:t>
            </a:r>
            <a:endParaRPr lang="uk-UA" sz="2800" dirty="0"/>
          </a:p>
          <a:p>
            <a:pPr marL="457200" indent="-457200" fontAlgn="base">
              <a:buFontTx/>
              <a:buChar char="-"/>
            </a:pPr>
            <a:r>
              <a:rPr lang="uk-UA" sz="2800" dirty="0" smtClean="0"/>
              <a:t>невміння </a:t>
            </a:r>
            <a:r>
              <a:rPr lang="uk-UA" sz="2800" dirty="0"/>
              <a:t>правильно визначити посильні для учнів навчальні завдання й розрахунки їх виконання в </a:t>
            </a:r>
            <a:r>
              <a:rPr lang="uk-UA" sz="2800" dirty="0" smtClean="0"/>
              <a:t>часі</a:t>
            </a:r>
            <a:r>
              <a:rPr lang="uk-UA" sz="2800" dirty="0"/>
              <a:t>;</a:t>
            </a:r>
            <a:endParaRPr lang="uk-UA" sz="2800" dirty="0" smtClean="0"/>
          </a:p>
          <a:p>
            <a:pPr marL="457200" indent="-457200" fontAlgn="base">
              <a:buFontTx/>
              <a:buChar char="-"/>
            </a:pPr>
            <a:r>
              <a:rPr lang="uk-UA" sz="2800" dirty="0" smtClean="0"/>
              <a:t>недостатньо </a:t>
            </a:r>
            <a:r>
              <a:rPr lang="uk-UA" sz="2800" dirty="0"/>
              <a:t>деталізується процес </a:t>
            </a:r>
            <a:r>
              <a:rPr lang="uk-UA" sz="2800" dirty="0" smtClean="0"/>
              <a:t>навчання;</a:t>
            </a:r>
          </a:p>
          <a:p>
            <a:pPr marL="457200" indent="-457200" fontAlgn="base">
              <a:buFontTx/>
              <a:buChar char="-"/>
            </a:pPr>
            <a:r>
              <a:rPr lang="uk-UA" sz="2800" dirty="0" smtClean="0"/>
              <a:t>складаючи </a:t>
            </a:r>
            <a:r>
              <a:rPr lang="uk-UA" sz="2800" dirty="0"/>
              <a:t>план, треба чітко визначити, </a:t>
            </a:r>
            <a:r>
              <a:rPr lang="uk-UA" sz="2800" u="sng" dirty="0"/>
              <a:t>що й кому належить робити на уроці</a:t>
            </a:r>
            <a:r>
              <a:rPr lang="uk-UA" sz="2800" dirty="0"/>
              <a:t>, які конкретні дії мають виконувати учні</a:t>
            </a:r>
            <a:r>
              <a:rPr lang="uk-UA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791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8600" y="381000"/>
            <a:ext cx="861060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dirty="0"/>
              <a:t>Повний цикл підготовки </a:t>
            </a:r>
            <a:r>
              <a:rPr lang="uk-UA" sz="3200" b="1" dirty="0" smtClean="0"/>
              <a:t>до уроку </a:t>
            </a:r>
            <a:r>
              <a:rPr lang="uk-UA" sz="3200" b="1" dirty="0"/>
              <a:t>включає </a:t>
            </a:r>
            <a:endParaRPr lang="uk-UA" sz="3200" b="1" dirty="0" smtClean="0"/>
          </a:p>
          <a:p>
            <a:pPr algn="ctr"/>
            <a:r>
              <a:rPr lang="uk-UA" sz="3200" b="1" dirty="0" smtClean="0"/>
              <a:t>три стадії:</a:t>
            </a:r>
            <a:endParaRPr lang="ru-RU" sz="3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" y="1676400"/>
            <a:ext cx="8788059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fontAlgn="base"/>
            <a:r>
              <a:rPr lang="uk-UA" sz="2800" dirty="0"/>
              <a:t>1. Формулювання теми уроку, постановка мети, конкретизація та коректування навчальних завдань, діагностика об'єктивних умов навчально-виховної процесу, аналіз причин, від яких залежить продуктивність </a:t>
            </a:r>
            <a:r>
              <a:rPr lang="uk-UA" sz="2800" dirty="0" smtClean="0"/>
              <a:t>уроку.</a:t>
            </a:r>
            <a:endParaRPr lang="en-US" sz="2800" dirty="0"/>
          </a:p>
          <a:p>
            <a:pPr fontAlgn="base"/>
            <a:r>
              <a:rPr lang="uk-UA" sz="2800" dirty="0"/>
              <a:t>2. Здобуття прогнозу досягнень учнів у наявних умовах та оцінка ефективності уроку;</a:t>
            </a:r>
            <a:endParaRPr lang="en-US" sz="2800" dirty="0"/>
          </a:p>
          <a:p>
            <a:pPr fontAlgn="base"/>
            <a:r>
              <a:rPr lang="uk-UA" sz="2800" dirty="0"/>
              <a:t>3. Складання програми (плану) керування навчально-виховною діяльністю учнів на уроці на основі діагнозу, прогнозу, проектування уроку відповідно до наявних умов і можливостей.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124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0408" y="381000"/>
            <a:ext cx="861499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800" b="1" dirty="0"/>
              <a:t>Основними заповідями щодо підготовки і проведення уроку в сучасній школі є:</a:t>
            </a:r>
            <a:endParaRPr lang="en-US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5096" y="1600200"/>
            <a:ext cx="880561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dirty="0"/>
              <a:t>1.Тема уроку повинна відповідати навчальній програмі.</a:t>
            </a:r>
            <a:endParaRPr lang="ru-RU" sz="28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80309" y="2590800"/>
            <a:ext cx="51347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dirty="0"/>
              <a:t>2.Чітке визначення мети уроку. </a:t>
            </a:r>
            <a:endParaRPr lang="ru-RU" sz="28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4420" y="3733800"/>
            <a:ext cx="8686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/>
              <a:t>Триєдина мета уроку</a:t>
            </a:r>
            <a:r>
              <a:rPr lang="uk-UA" sz="2800" dirty="0" smtClean="0"/>
              <a:t> –</a:t>
            </a:r>
          </a:p>
          <a:p>
            <a:pPr algn="ctr"/>
            <a:r>
              <a:rPr lang="uk-UA" sz="2800" dirty="0" smtClean="0"/>
              <a:t> це завчасно запрограмований вчителем результат, який повинен бути досягнутий </a:t>
            </a:r>
          </a:p>
          <a:p>
            <a:pPr algn="ctr"/>
            <a:r>
              <a:rPr lang="uk-UA" sz="2800" dirty="0" smtClean="0"/>
              <a:t>ним і учнями в кінці уроку. </a:t>
            </a:r>
            <a:endParaRPr lang="ru-RU" sz="28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89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" y="1447800"/>
            <a:ext cx="868679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800" b="1" dirty="0" smtClean="0"/>
              <a:t>навчального аспекту:</a:t>
            </a:r>
            <a:r>
              <a:rPr lang="uk-UA" sz="2800" dirty="0" smtClean="0"/>
              <a:t> </a:t>
            </a:r>
            <a:r>
              <a:rPr lang="uk-UA" sz="2800" i="1" dirty="0"/>
              <a:t>«навчити», «розкрити», «показати», «забезпечити засвоєння», «довести», «порівняти», «систематизувати», «</a:t>
            </a:r>
            <a:r>
              <a:rPr lang="uk-UA" sz="2800" i="1" dirty="0" smtClean="0"/>
              <a:t>узагальнити» …</a:t>
            </a:r>
            <a:endParaRPr lang="en-US" sz="5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82837" y="609600"/>
            <a:ext cx="27783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200" dirty="0" smtClean="0"/>
              <a:t>Ключові слова</a:t>
            </a:r>
            <a:endParaRPr lang="ru-RU" sz="32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598" y="3428071"/>
            <a:ext cx="868679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800" b="1" dirty="0"/>
              <a:t>р</a:t>
            </a:r>
            <a:r>
              <a:rPr lang="uk-UA" sz="2800" b="1" dirty="0" smtClean="0"/>
              <a:t>озвивального аспекту:</a:t>
            </a:r>
          </a:p>
          <a:p>
            <a:pPr algn="ctr"/>
            <a:r>
              <a:rPr lang="uk-UA" sz="2800" b="1" dirty="0" smtClean="0"/>
              <a:t> </a:t>
            </a:r>
            <a:r>
              <a:rPr lang="uk-UA" sz="2800" i="1" dirty="0"/>
              <a:t>«розвивати», «формувати», «практикувати</a:t>
            </a:r>
            <a:r>
              <a:rPr lang="uk-UA" sz="2800" i="1" dirty="0" smtClean="0"/>
              <a:t>»…</a:t>
            </a:r>
            <a:r>
              <a:rPr lang="uk-UA" sz="2800" dirty="0" smtClean="0"/>
              <a:t> </a:t>
            </a:r>
            <a:endParaRPr lang="ru-RU" sz="28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09677" y="4953000"/>
            <a:ext cx="57246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dirty="0"/>
              <a:t>в</a:t>
            </a:r>
            <a:r>
              <a:rPr lang="uk-UA" sz="2800" b="1" dirty="0" smtClean="0"/>
              <a:t>иховного аспекту: </a:t>
            </a:r>
            <a:r>
              <a:rPr lang="uk-UA" sz="2800" i="1" dirty="0"/>
              <a:t>«виховувати</a:t>
            </a:r>
            <a:r>
              <a:rPr lang="uk-UA" sz="2800" i="1" dirty="0" smtClean="0"/>
              <a:t>»</a:t>
            </a:r>
            <a:r>
              <a:rPr lang="uk-UA" sz="2800" dirty="0" smtClean="0"/>
              <a:t> </a:t>
            </a:r>
            <a:endParaRPr lang="ru-RU" sz="28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127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00" y="228600"/>
            <a:ext cx="8762925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800" dirty="0"/>
              <a:t>3.Мета уроку визначає його тип</a:t>
            </a:r>
            <a:r>
              <a:rPr lang="uk-UA" sz="2800" dirty="0" smtClean="0"/>
              <a:t>,</a:t>
            </a:r>
          </a:p>
          <a:p>
            <a:pPr algn="ctr"/>
            <a:r>
              <a:rPr lang="uk-UA" sz="2800" dirty="0" smtClean="0"/>
              <a:t> </a:t>
            </a:r>
            <a:r>
              <a:rPr lang="uk-UA" sz="2800" dirty="0"/>
              <a:t>а тип – структуру </a:t>
            </a:r>
            <a:r>
              <a:rPr lang="uk-UA" sz="2800" dirty="0" smtClean="0"/>
              <a:t>уроку: </a:t>
            </a:r>
            <a:endParaRPr lang="ru-RU" sz="28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401" y="1371600"/>
            <a:ext cx="876292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800" dirty="0"/>
              <a:t>мета уроку → тип уроку → структура уроку → розрахунок часу на різних етапах уроку</a:t>
            </a:r>
            <a:endParaRPr lang="ru-RU" sz="28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6256" y="2967335"/>
            <a:ext cx="868679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800" dirty="0" smtClean="0"/>
              <a:t>4. Кожен </a:t>
            </a:r>
            <a:r>
              <a:rPr lang="uk-UA" sz="2800" dirty="0"/>
              <a:t>урок повинен мати гарний </a:t>
            </a:r>
            <a:r>
              <a:rPr lang="uk-UA" sz="2800" dirty="0" smtClean="0"/>
              <a:t>вступ.</a:t>
            </a:r>
            <a:endParaRPr lang="ru-RU" sz="280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6234" y="3886200"/>
            <a:ext cx="86868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800" dirty="0" smtClean="0"/>
              <a:t>5. Конспект </a:t>
            </a:r>
            <a:r>
              <a:rPr lang="uk-UA" sz="2800" dirty="0"/>
              <a:t>– це творчість вчителя, </a:t>
            </a:r>
            <a:endParaRPr lang="uk-UA" sz="2800" dirty="0" smtClean="0"/>
          </a:p>
          <a:p>
            <a:pPr algn="ctr"/>
            <a:r>
              <a:rPr lang="uk-UA" sz="2800" dirty="0" smtClean="0"/>
              <a:t>це </a:t>
            </a:r>
            <a:r>
              <a:rPr lang="uk-UA" sz="2800" dirty="0"/>
              <a:t>його професійний почерк.</a:t>
            </a:r>
            <a:endParaRPr lang="ru-RU" sz="28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399" y="5257800"/>
            <a:ext cx="8742143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800" dirty="0"/>
              <a:t>6. Важливою є позитивна установка на урок, мотивація діяльності учнів. </a:t>
            </a:r>
            <a:endParaRPr lang="ru-RU" sz="280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171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" y="685800"/>
            <a:ext cx="86106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800" dirty="0"/>
              <a:t>7. Раціональне і комплексне використання тих чи інших засобів навчання. </a:t>
            </a:r>
            <a:endParaRPr lang="ru-RU" sz="28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2848" y="2352020"/>
            <a:ext cx="831830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dirty="0"/>
              <a:t>8. Продумування, передбачення «родзинки» уроку. </a:t>
            </a:r>
            <a:endParaRPr lang="ru-RU" sz="28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199" y="3574941"/>
            <a:ext cx="8991600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800" dirty="0"/>
              <a:t>9. Об’єктивне, справедливе оцінювання рівня навчальних досягнень </a:t>
            </a:r>
            <a:r>
              <a:rPr lang="uk-UA" sz="2800" dirty="0" smtClean="0"/>
              <a:t>учнів.</a:t>
            </a:r>
          </a:p>
          <a:p>
            <a:pPr algn="ctr"/>
            <a:endParaRPr lang="uk-UA" sz="28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uk-UA" sz="2800" b="1" dirty="0"/>
              <a:t>Коментування оцінки є </a:t>
            </a:r>
            <a:r>
              <a:rPr lang="uk-UA" sz="2800" b="1" dirty="0" smtClean="0"/>
              <a:t>обов’язковим!</a:t>
            </a:r>
            <a:endParaRPr lang="ru-RU" sz="28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886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18dde8c1aa01610d8c0b8705583498a836286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141</TotalTime>
  <Words>447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USERS</dc:creator>
  <cp:lastModifiedBy>Admin</cp:lastModifiedBy>
  <cp:revision>12</cp:revision>
  <dcterms:created xsi:type="dcterms:W3CDTF">2013-01-26T18:39:20Z</dcterms:created>
  <dcterms:modified xsi:type="dcterms:W3CDTF">2014-12-03T21:09:21Z</dcterms:modified>
</cp:coreProperties>
</file>