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custDataLst>
    <p:tags r:id="rId1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2DA70-F8CD-4C09-90F8-5160F333798E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16991-299C-4251-A4D6-B4C402A2B2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2DA70-F8CD-4C09-90F8-5160F333798E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16991-299C-4251-A4D6-B4C402A2B2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2DA70-F8CD-4C09-90F8-5160F333798E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16991-299C-4251-A4D6-B4C402A2B267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2DA70-F8CD-4C09-90F8-5160F333798E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16991-299C-4251-A4D6-B4C402A2B26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2DA70-F8CD-4C09-90F8-5160F333798E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16991-299C-4251-A4D6-B4C402A2B2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2DA70-F8CD-4C09-90F8-5160F333798E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16991-299C-4251-A4D6-B4C402A2B26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2DA70-F8CD-4C09-90F8-5160F333798E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16991-299C-4251-A4D6-B4C402A2B2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2DA70-F8CD-4C09-90F8-5160F333798E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16991-299C-4251-A4D6-B4C402A2B2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2DA70-F8CD-4C09-90F8-5160F333798E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16991-299C-4251-A4D6-B4C402A2B2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2DA70-F8CD-4C09-90F8-5160F333798E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16991-299C-4251-A4D6-B4C402A2B267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2DA70-F8CD-4C09-90F8-5160F333798E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16991-299C-4251-A4D6-B4C402A2B26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542DA70-F8CD-4C09-90F8-5160F333798E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C9916991-299C-4251-A4D6-B4C402A2B26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66800" y="1371600"/>
            <a:ext cx="7238999" cy="31393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6600" b="1" dirty="0"/>
              <a:t>Рекомендації з підготовки вчителя до уроку</a:t>
            </a:r>
            <a:endParaRPr lang="ru-RU" sz="6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94064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8598" y="762000"/>
            <a:ext cx="8762999" cy="50167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dirty="0" smtClean="0"/>
              <a:t>Плохой учитель учит предмету.</a:t>
            </a:r>
          </a:p>
          <a:p>
            <a:pPr algn="ctr"/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Средний учитель помогает понять суть предмета.</a:t>
            </a:r>
          </a:p>
          <a:p>
            <a:pPr algn="ctr"/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Хороший учитель помогает понять самих себя через понимание предмета.</a:t>
            </a:r>
          </a:p>
          <a:p>
            <a:pPr algn="ctr"/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Лучший учитель рассказывает анекдоты и отпускает домой.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811196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95745" y="838200"/>
            <a:ext cx="8077200" cy="39703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2800" b="1" dirty="0"/>
              <a:t>Моделювання і планування навчального процесу </a:t>
            </a:r>
            <a:r>
              <a:rPr lang="uk-UA" sz="2800" dirty="0"/>
              <a:t>педагогом – </a:t>
            </a:r>
            <a:endParaRPr lang="uk-UA" sz="2800" dirty="0" smtClean="0"/>
          </a:p>
          <a:p>
            <a:pPr algn="ctr"/>
            <a:r>
              <a:rPr lang="uk-UA" sz="2800" dirty="0" smtClean="0"/>
              <a:t>це </a:t>
            </a:r>
            <a:r>
              <a:rPr lang="uk-UA" sz="2800" dirty="0"/>
              <a:t>цілеспрямоване творче попереднє </a:t>
            </a:r>
            <a:endParaRPr lang="uk-UA" sz="2800" dirty="0" smtClean="0"/>
          </a:p>
          <a:p>
            <a:pPr algn="ctr"/>
            <a:r>
              <a:rPr lang="uk-UA" sz="2800" dirty="0" smtClean="0"/>
              <a:t>визначення </a:t>
            </a:r>
            <a:r>
              <a:rPr lang="uk-UA" sz="2800" dirty="0"/>
              <a:t>і конструювання </a:t>
            </a:r>
            <a:endParaRPr lang="uk-UA" sz="2800" dirty="0" smtClean="0"/>
          </a:p>
          <a:p>
            <a:pPr algn="ctr"/>
            <a:r>
              <a:rPr lang="uk-UA" sz="2800" dirty="0" smtClean="0"/>
              <a:t>програми </a:t>
            </a:r>
            <a:r>
              <a:rPr lang="uk-UA" sz="2800" dirty="0"/>
              <a:t>спільної діяльності </a:t>
            </a:r>
            <a:endParaRPr lang="uk-UA" sz="2800" dirty="0" smtClean="0"/>
          </a:p>
          <a:p>
            <a:pPr algn="ctr"/>
            <a:r>
              <a:rPr lang="uk-UA" sz="2800" dirty="0" smtClean="0"/>
              <a:t>вчителя </a:t>
            </a:r>
            <a:r>
              <a:rPr lang="uk-UA" sz="2800" dirty="0"/>
              <a:t>та учнів на уроці </a:t>
            </a:r>
            <a:endParaRPr lang="uk-UA" sz="2800" dirty="0" smtClean="0"/>
          </a:p>
          <a:p>
            <a:pPr algn="ctr"/>
            <a:r>
              <a:rPr lang="uk-UA" sz="2800" dirty="0" smtClean="0"/>
              <a:t>та </a:t>
            </a:r>
            <a:r>
              <a:rPr lang="uk-UA" sz="2800" dirty="0"/>
              <a:t>її подальшої реалізації, </a:t>
            </a:r>
            <a:endParaRPr lang="uk-UA" sz="2800" dirty="0" smtClean="0"/>
          </a:p>
          <a:p>
            <a:pPr algn="ctr"/>
            <a:r>
              <a:rPr lang="uk-UA" sz="2800" dirty="0" smtClean="0"/>
              <a:t>яка </a:t>
            </a:r>
            <a:r>
              <a:rPr lang="uk-UA" sz="2800" dirty="0"/>
              <a:t>спрямована на </a:t>
            </a:r>
            <a:r>
              <a:rPr lang="uk-UA" sz="2800" dirty="0" smtClean="0"/>
              <a:t>забезпечення</a:t>
            </a:r>
          </a:p>
          <a:p>
            <a:pPr algn="ctr"/>
            <a:r>
              <a:rPr lang="uk-UA" sz="2800" dirty="0" smtClean="0"/>
              <a:t> </a:t>
            </a:r>
            <a:r>
              <a:rPr lang="uk-UA" sz="2800" dirty="0"/>
              <a:t>особистісно-розвивального підходу до </a:t>
            </a:r>
            <a:r>
              <a:rPr lang="uk-UA" sz="2800" dirty="0" smtClean="0"/>
              <a:t>навчання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79270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87927" y="381000"/>
            <a:ext cx="8305800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2800" b="1" dirty="0" smtClean="0"/>
              <a:t>Підготовка </a:t>
            </a:r>
            <a:r>
              <a:rPr lang="uk-UA" sz="2800" b="1" dirty="0"/>
              <a:t>вчителя до кожного окремого </a:t>
            </a:r>
            <a:r>
              <a:rPr lang="uk-UA" sz="2800" b="1" dirty="0" smtClean="0"/>
              <a:t>уроку </a:t>
            </a:r>
          </a:p>
          <a:p>
            <a:pPr algn="ctr"/>
            <a:r>
              <a:rPr lang="uk-UA" sz="2800" b="1" dirty="0" smtClean="0"/>
              <a:t> </a:t>
            </a:r>
            <a:r>
              <a:rPr lang="uk-UA" sz="2800" b="1" dirty="0"/>
              <a:t>складається з таких послідовних </a:t>
            </a:r>
            <a:r>
              <a:rPr lang="uk-UA" sz="2800" b="1" dirty="0" smtClean="0"/>
              <a:t>етапів: </a:t>
            </a:r>
            <a:endParaRPr lang="ru-RU" sz="28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00891" y="1524000"/>
            <a:ext cx="8915400" cy="48320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fontAlgn="base"/>
            <a:r>
              <a:rPr lang="uk-UA" sz="2800" dirty="0" smtClean="0"/>
              <a:t>  - продумування </a:t>
            </a:r>
            <a:r>
              <a:rPr lang="uk-UA" sz="2800" dirty="0"/>
              <a:t>змісту навчального матеріалу; </a:t>
            </a:r>
            <a:endParaRPr lang="en-US" sz="2800" dirty="0"/>
          </a:p>
          <a:p>
            <a:pPr fontAlgn="base"/>
            <a:r>
              <a:rPr lang="uk-UA" sz="2800" dirty="0" smtClean="0"/>
              <a:t>  - </a:t>
            </a:r>
            <a:r>
              <a:rPr lang="uk-UA" sz="2800" dirty="0"/>
              <a:t>аналіз програми попереднього и наступного уроків з метою встановлення між ними зв'язку й послідовності; </a:t>
            </a:r>
            <a:endParaRPr lang="en-US" sz="2800" dirty="0"/>
          </a:p>
          <a:p>
            <a:pPr fontAlgn="base"/>
            <a:r>
              <a:rPr lang="uk-UA" sz="2800" dirty="0" smtClean="0"/>
              <a:t>  - </a:t>
            </a:r>
            <a:r>
              <a:rPr lang="uk-UA" sz="2800" dirty="0"/>
              <a:t>вивчення характеру викладу матеріалу в шкільному підручнику;</a:t>
            </a:r>
            <a:endParaRPr lang="en-US" sz="2800" dirty="0"/>
          </a:p>
          <a:p>
            <a:pPr fontAlgn="base"/>
            <a:r>
              <a:rPr lang="uk-UA" sz="2800" dirty="0" smtClean="0"/>
              <a:t>  - </a:t>
            </a:r>
            <a:r>
              <a:rPr lang="uk-UA" sz="2800" dirty="0"/>
              <a:t>аналіз дидактичного апарата підручника; </a:t>
            </a:r>
            <a:endParaRPr lang="en-US" sz="2800" dirty="0"/>
          </a:p>
          <a:p>
            <a:pPr fontAlgn="base"/>
            <a:r>
              <a:rPr lang="uk-UA" sz="2800" dirty="0" smtClean="0"/>
              <a:t>  - </a:t>
            </a:r>
            <a:r>
              <a:rPr lang="uk-UA" sz="2800" dirty="0"/>
              <a:t>продумування виховних можливостей змісту навчального матеріалу та шляхів їх використання на уроці; </a:t>
            </a:r>
            <a:endParaRPr lang="en-US" sz="2800" dirty="0"/>
          </a:p>
          <a:p>
            <a:pPr fontAlgn="base"/>
            <a:r>
              <a:rPr lang="uk-UA" sz="2800" dirty="0" smtClean="0"/>
              <a:t>  - </a:t>
            </a:r>
            <a:r>
              <a:rPr lang="uk-UA" sz="2800" dirty="0"/>
              <a:t>підготовка обладнання до уроку; </a:t>
            </a:r>
            <a:endParaRPr lang="en-US" sz="2800" dirty="0"/>
          </a:p>
          <a:p>
            <a:pPr fontAlgn="base"/>
            <a:r>
              <a:rPr lang="uk-UA" sz="2800" dirty="0" smtClean="0"/>
              <a:t>  - </a:t>
            </a:r>
            <a:r>
              <a:rPr lang="uk-UA" sz="2800" dirty="0"/>
              <a:t>складання поурочного </a:t>
            </a:r>
            <a:r>
              <a:rPr lang="uk-UA" sz="2800" dirty="0" smtClean="0"/>
              <a:t>плану.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55358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49802" y="685800"/>
            <a:ext cx="644439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3200" b="1" dirty="0" smtClean="0"/>
              <a:t>Помилки поурочного планування:</a:t>
            </a:r>
            <a:r>
              <a:rPr lang="uk-UA" sz="3200" dirty="0" smtClean="0"/>
              <a:t> </a:t>
            </a:r>
            <a:endParaRPr lang="ru-RU" sz="32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59823" y="1600200"/>
            <a:ext cx="8824345" cy="35394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457200" indent="-457200" fontAlgn="base">
              <a:buFontTx/>
              <a:buChar char="-"/>
            </a:pPr>
            <a:r>
              <a:rPr lang="uk-UA" sz="2800" dirty="0" smtClean="0"/>
              <a:t>нечіткість </a:t>
            </a:r>
            <a:r>
              <a:rPr lang="uk-UA" sz="2800" dirty="0"/>
              <a:t>постановки конкретної мети </a:t>
            </a:r>
            <a:r>
              <a:rPr lang="uk-UA" sz="2800" dirty="0" smtClean="0"/>
              <a:t>уроку; </a:t>
            </a:r>
            <a:endParaRPr lang="uk-UA" sz="2800" dirty="0"/>
          </a:p>
          <a:p>
            <a:pPr marL="457200" indent="-457200" fontAlgn="base">
              <a:buFontTx/>
              <a:buChar char="-"/>
            </a:pPr>
            <a:r>
              <a:rPr lang="uk-UA" sz="2800" dirty="0" smtClean="0"/>
              <a:t>невміння </a:t>
            </a:r>
            <a:r>
              <a:rPr lang="uk-UA" sz="2800" dirty="0"/>
              <a:t>правильно визначити посильні для учнів навчальні завдання й розрахунки їх виконання в </a:t>
            </a:r>
            <a:r>
              <a:rPr lang="uk-UA" sz="2800" dirty="0" smtClean="0"/>
              <a:t>часі</a:t>
            </a:r>
            <a:r>
              <a:rPr lang="uk-UA" sz="2800" dirty="0"/>
              <a:t>;</a:t>
            </a:r>
            <a:endParaRPr lang="uk-UA" sz="2800" dirty="0" smtClean="0"/>
          </a:p>
          <a:p>
            <a:pPr marL="457200" indent="-457200" fontAlgn="base">
              <a:buFontTx/>
              <a:buChar char="-"/>
            </a:pPr>
            <a:r>
              <a:rPr lang="uk-UA" sz="2800" dirty="0" smtClean="0"/>
              <a:t>недостатньо </a:t>
            </a:r>
            <a:r>
              <a:rPr lang="uk-UA" sz="2800" dirty="0"/>
              <a:t>деталізується процес </a:t>
            </a:r>
            <a:r>
              <a:rPr lang="uk-UA" sz="2800" dirty="0" smtClean="0"/>
              <a:t>навчання;</a:t>
            </a:r>
          </a:p>
          <a:p>
            <a:pPr marL="457200" indent="-457200" fontAlgn="base">
              <a:buFontTx/>
              <a:buChar char="-"/>
            </a:pPr>
            <a:r>
              <a:rPr lang="uk-UA" sz="2800" dirty="0" smtClean="0"/>
              <a:t>складаючи </a:t>
            </a:r>
            <a:r>
              <a:rPr lang="uk-UA" sz="2800" dirty="0"/>
              <a:t>план, треба чітко визначити, </a:t>
            </a:r>
            <a:r>
              <a:rPr lang="uk-UA" sz="2800" u="sng" dirty="0"/>
              <a:t>що й кому належить робити на уроці</a:t>
            </a:r>
            <a:r>
              <a:rPr lang="uk-UA" sz="2800" dirty="0"/>
              <a:t>, які конкретні дії мають виконувати учні</a:t>
            </a:r>
            <a:r>
              <a:rPr lang="uk-UA" sz="2800" dirty="0" smtClean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87910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28600" y="381000"/>
            <a:ext cx="8610601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200" b="1" dirty="0"/>
              <a:t>Повний цикл підготовки </a:t>
            </a:r>
            <a:r>
              <a:rPr lang="uk-UA" sz="3200" b="1" dirty="0" smtClean="0"/>
              <a:t>до уроку </a:t>
            </a:r>
            <a:r>
              <a:rPr lang="uk-UA" sz="3200" b="1" dirty="0"/>
              <a:t>включає </a:t>
            </a:r>
            <a:endParaRPr lang="uk-UA" sz="3200" b="1" dirty="0" smtClean="0"/>
          </a:p>
          <a:p>
            <a:pPr algn="ctr"/>
            <a:r>
              <a:rPr lang="uk-UA" sz="3200" b="1" dirty="0" smtClean="0"/>
              <a:t>три стадії:</a:t>
            </a:r>
            <a:endParaRPr lang="ru-RU" sz="32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28600" y="1676400"/>
            <a:ext cx="8788059" cy="48320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fontAlgn="base"/>
            <a:r>
              <a:rPr lang="uk-UA" sz="2800" dirty="0"/>
              <a:t>1. Формулювання теми уроку, постановка мети, конкретизація та коректування навчальних завдань, діагностика об'єктивних умов навчально-виховної процесу, аналіз причин, від яких залежить продуктивність </a:t>
            </a:r>
            <a:r>
              <a:rPr lang="uk-UA" sz="2800" dirty="0" smtClean="0"/>
              <a:t>уроку.</a:t>
            </a:r>
            <a:endParaRPr lang="en-US" sz="2800" dirty="0"/>
          </a:p>
          <a:p>
            <a:pPr fontAlgn="base"/>
            <a:r>
              <a:rPr lang="uk-UA" sz="2800" dirty="0"/>
              <a:t>2. Здобуття прогнозу досягнень учнів у наявних умовах та оцінка ефективності уроку;</a:t>
            </a:r>
            <a:endParaRPr lang="en-US" sz="2800" dirty="0"/>
          </a:p>
          <a:p>
            <a:pPr fontAlgn="base"/>
            <a:r>
              <a:rPr lang="uk-UA" sz="2800" dirty="0"/>
              <a:t>3. Складання програми (плану) керування навчально-виховною діяльністю учнів на уроці на основі діагнозу, прогнозу, проектування уроку відповідно до наявних умов і можливостей.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01242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00408" y="381000"/>
            <a:ext cx="8614992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2800" b="1" dirty="0"/>
              <a:t>Основними заповідями щодо підготовки і проведення уроку в сучасній школі є:</a:t>
            </a:r>
            <a:endParaRPr lang="en-US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05096" y="1600200"/>
            <a:ext cx="880561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2800" dirty="0"/>
              <a:t>1.Тема уроку повинна відповідати навчальній програмі.</a:t>
            </a:r>
            <a:endParaRPr lang="ru-RU" sz="2800" b="0" cap="none" spc="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80309" y="2590800"/>
            <a:ext cx="513473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2800" dirty="0"/>
              <a:t>2.Чітке визначення мети уроку. </a:t>
            </a:r>
            <a:endParaRPr lang="ru-RU" sz="2800" b="0" cap="none" spc="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44420" y="3733800"/>
            <a:ext cx="86868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dirty="0" smtClean="0"/>
              <a:t>Триєдина мета уроку</a:t>
            </a:r>
            <a:r>
              <a:rPr lang="uk-UA" sz="2800" dirty="0" smtClean="0"/>
              <a:t> –</a:t>
            </a:r>
          </a:p>
          <a:p>
            <a:pPr algn="ctr"/>
            <a:r>
              <a:rPr lang="uk-UA" sz="2800" dirty="0" smtClean="0"/>
              <a:t> це завчасно запрограмований вчителем результат, який повинен бути досягнутий </a:t>
            </a:r>
          </a:p>
          <a:p>
            <a:pPr algn="ctr"/>
            <a:r>
              <a:rPr lang="uk-UA" sz="2800" dirty="0" smtClean="0"/>
              <a:t>ним і учнями в кінці уроку. </a:t>
            </a:r>
            <a:endParaRPr lang="ru-RU" sz="2800" b="0" cap="none" spc="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4896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1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28600" y="1447800"/>
            <a:ext cx="8686799" cy="138499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2800" b="1" dirty="0" smtClean="0"/>
              <a:t>навчального аспекту:</a:t>
            </a:r>
            <a:r>
              <a:rPr lang="uk-UA" sz="2800" dirty="0" smtClean="0"/>
              <a:t> </a:t>
            </a:r>
            <a:r>
              <a:rPr lang="uk-UA" sz="2800" i="1" dirty="0"/>
              <a:t>«навчити», «розкрити», «показати», «забезпечити засвоєння», «довести», «порівняти», «систематизувати», «</a:t>
            </a:r>
            <a:r>
              <a:rPr lang="uk-UA" sz="2800" i="1" dirty="0" smtClean="0"/>
              <a:t>узагальнити» …</a:t>
            </a:r>
            <a:endParaRPr lang="en-US" sz="5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182837" y="609600"/>
            <a:ext cx="277832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3200" dirty="0" smtClean="0"/>
              <a:t>Ключові слова</a:t>
            </a:r>
            <a:endParaRPr lang="ru-RU" sz="3200" b="0" cap="none" spc="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28598" y="3428071"/>
            <a:ext cx="8686799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2800" b="1" dirty="0"/>
              <a:t>р</a:t>
            </a:r>
            <a:r>
              <a:rPr lang="uk-UA" sz="2800" b="1" dirty="0" smtClean="0"/>
              <a:t>озвивального аспекту:</a:t>
            </a:r>
          </a:p>
          <a:p>
            <a:pPr algn="ctr"/>
            <a:r>
              <a:rPr lang="uk-UA" sz="2800" b="1" dirty="0" smtClean="0"/>
              <a:t> </a:t>
            </a:r>
            <a:r>
              <a:rPr lang="uk-UA" sz="2800" i="1" dirty="0"/>
              <a:t>«розвивати», «формувати», «практикувати</a:t>
            </a:r>
            <a:r>
              <a:rPr lang="uk-UA" sz="2800" i="1" dirty="0" smtClean="0"/>
              <a:t>»…</a:t>
            </a:r>
            <a:r>
              <a:rPr lang="uk-UA" sz="2800" dirty="0" smtClean="0"/>
              <a:t> </a:t>
            </a:r>
            <a:endParaRPr lang="ru-RU" sz="2800" b="0" cap="none" spc="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709677" y="4953000"/>
            <a:ext cx="572464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2800" b="1" dirty="0"/>
              <a:t>в</a:t>
            </a:r>
            <a:r>
              <a:rPr lang="uk-UA" sz="2800" b="1" dirty="0" smtClean="0"/>
              <a:t>иховного аспекту: </a:t>
            </a:r>
            <a:r>
              <a:rPr lang="uk-UA" sz="2800" i="1" dirty="0"/>
              <a:t>«виховувати</a:t>
            </a:r>
            <a:r>
              <a:rPr lang="uk-UA" sz="2800" i="1" dirty="0" smtClean="0"/>
              <a:t>»</a:t>
            </a:r>
            <a:r>
              <a:rPr lang="uk-UA" sz="2800" dirty="0" smtClean="0"/>
              <a:t> </a:t>
            </a:r>
            <a:endParaRPr lang="ru-RU" sz="2800" b="0" cap="none" spc="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81276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1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52400" y="228600"/>
            <a:ext cx="8762925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2800" dirty="0"/>
              <a:t>3.Мета уроку визначає його тип</a:t>
            </a:r>
            <a:r>
              <a:rPr lang="uk-UA" sz="2800" dirty="0" smtClean="0"/>
              <a:t>,</a:t>
            </a:r>
          </a:p>
          <a:p>
            <a:pPr algn="ctr"/>
            <a:r>
              <a:rPr lang="uk-UA" sz="2800" dirty="0" smtClean="0"/>
              <a:t> </a:t>
            </a:r>
            <a:r>
              <a:rPr lang="uk-UA" sz="2800" dirty="0"/>
              <a:t>а тип – структуру </a:t>
            </a:r>
            <a:r>
              <a:rPr lang="uk-UA" sz="2800" dirty="0" smtClean="0"/>
              <a:t>уроку: </a:t>
            </a:r>
            <a:endParaRPr lang="ru-RU" sz="2800" b="0" cap="none" spc="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52401" y="1371600"/>
            <a:ext cx="8762924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2800" dirty="0"/>
              <a:t>мета уроку → тип уроку → структура уроку → розрахунок часу на різних етапах уроку</a:t>
            </a:r>
            <a:endParaRPr lang="ru-RU" sz="2800" b="0" cap="none" spc="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66256" y="2967335"/>
            <a:ext cx="8686799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2800" dirty="0" smtClean="0"/>
              <a:t>4. Кожен </a:t>
            </a:r>
            <a:r>
              <a:rPr lang="uk-UA" sz="2800" dirty="0"/>
              <a:t>урок повинен мати гарний </a:t>
            </a:r>
            <a:r>
              <a:rPr lang="uk-UA" sz="2800" dirty="0" smtClean="0"/>
              <a:t>вступ.</a:t>
            </a:r>
            <a:endParaRPr lang="ru-RU" sz="2800" cap="none" spc="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6234" y="3886200"/>
            <a:ext cx="8686800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2800" dirty="0" smtClean="0"/>
              <a:t>5. Конспект </a:t>
            </a:r>
            <a:r>
              <a:rPr lang="uk-UA" sz="2800" dirty="0"/>
              <a:t>– це творчість вчителя, </a:t>
            </a:r>
            <a:endParaRPr lang="uk-UA" sz="2800" dirty="0" smtClean="0"/>
          </a:p>
          <a:p>
            <a:pPr algn="ctr"/>
            <a:r>
              <a:rPr lang="uk-UA" sz="2800" dirty="0" smtClean="0"/>
              <a:t>це </a:t>
            </a:r>
            <a:r>
              <a:rPr lang="uk-UA" sz="2800" dirty="0"/>
              <a:t>його професійний почерк.</a:t>
            </a:r>
            <a:endParaRPr lang="ru-RU" sz="2800" b="0" cap="none" spc="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52399" y="5257800"/>
            <a:ext cx="8742143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2800" dirty="0"/>
              <a:t>6. Важливою є позитивна установка на урок, мотивація діяльності учнів. </a:t>
            </a:r>
            <a:endParaRPr lang="ru-RU" sz="2800" cap="none" spc="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01714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1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8600" y="685800"/>
            <a:ext cx="8610600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2800" dirty="0"/>
              <a:t>7. Раціональне і комплексне використання тих чи інших засобів навчання. </a:t>
            </a:r>
            <a:endParaRPr lang="ru-RU" sz="2800" b="0" cap="none" spc="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12848" y="2352020"/>
            <a:ext cx="831830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2800" dirty="0"/>
              <a:t>8. Продумування, передбачення «родзинки» уроку. </a:t>
            </a:r>
            <a:endParaRPr lang="ru-RU" sz="2800" b="0" cap="none" spc="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6199" y="3574941"/>
            <a:ext cx="8991600" cy="181588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2800" dirty="0"/>
              <a:t>9. Об’єктивне, справедливе оцінювання рівня навчальних досягнень </a:t>
            </a:r>
            <a:r>
              <a:rPr lang="uk-UA" sz="2800" dirty="0" smtClean="0"/>
              <a:t>учнів.</a:t>
            </a:r>
          </a:p>
          <a:p>
            <a:pPr algn="ctr"/>
            <a:endParaRPr lang="uk-UA" sz="2800" b="0" cap="none" spc="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  <a:p>
            <a:pPr algn="ctr"/>
            <a:r>
              <a:rPr lang="uk-UA" sz="2800" b="1" dirty="0"/>
              <a:t>Коментування оцінки є </a:t>
            </a:r>
            <a:r>
              <a:rPr lang="uk-UA" sz="2800" b="1" dirty="0" smtClean="0"/>
              <a:t>обов’язковим!</a:t>
            </a:r>
            <a:endParaRPr lang="ru-RU" sz="2800" b="0" cap="none" spc="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68860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718dde8c1aa01610d8c0b8705583498a8362868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141</TotalTime>
  <Words>447</Words>
  <Application>Microsoft Office PowerPoint</Application>
  <PresentationFormat>Экран (4:3)</PresentationFormat>
  <Paragraphs>55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Волна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USERS</dc:creator>
  <cp:lastModifiedBy>Admin</cp:lastModifiedBy>
  <cp:revision>12</cp:revision>
  <dcterms:created xsi:type="dcterms:W3CDTF">2013-01-26T18:39:20Z</dcterms:created>
  <dcterms:modified xsi:type="dcterms:W3CDTF">2014-12-03T21:09:21Z</dcterms:modified>
</cp:coreProperties>
</file>