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1" r:id="rId4"/>
    <p:sldId id="272" r:id="rId5"/>
    <p:sldId id="273" r:id="rId6"/>
    <p:sldId id="274" r:id="rId7"/>
    <p:sldId id="270" r:id="rId8"/>
    <p:sldId id="275" r:id="rId9"/>
    <p:sldId id="261" r:id="rId10"/>
    <p:sldId id="262" r:id="rId11"/>
    <p:sldId id="263" r:id="rId12"/>
    <p:sldId id="265" r:id="rId13"/>
    <p:sldId id="268" r:id="rId14"/>
    <p:sldId id="267" r:id="rId15"/>
    <p:sldId id="260" r:id="rId16"/>
    <p:sldId id="259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7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08" autoAdjust="0"/>
  </p:normalViewPr>
  <p:slideViewPr>
    <p:cSldViewPr>
      <p:cViewPr>
        <p:scale>
          <a:sx n="66" d="100"/>
          <a:sy n="66" d="100"/>
        </p:scale>
        <p:origin x="-6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Англійська</c:v>
                </c:pt>
                <c:pt idx="1">
                  <c:v>Українська</c:v>
                </c:pt>
                <c:pt idx="2">
                  <c:v>Російська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4.9000000000000004</c:v>
                </c:pt>
                <c:pt idx="1">
                  <c:v>85.2</c:v>
                </c:pt>
                <c:pt idx="2">
                  <c:v>9.9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Англійська</c:v>
                </c:pt>
                <c:pt idx="1">
                  <c:v>Українська</c:v>
                </c:pt>
                <c:pt idx="2">
                  <c:v>Російська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5.4</c:v>
                </c:pt>
                <c:pt idx="1">
                  <c:v>83.8</c:v>
                </c:pt>
                <c:pt idx="2">
                  <c:v>10.8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Доктори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тех. науки</c:v>
                </c:pt>
                <c:pt idx="1">
                  <c:v>пед. науки</c:v>
                </c:pt>
                <c:pt idx="2">
                  <c:v>фіз. мат науки</c:v>
                </c:pt>
                <c:pt idx="3">
                  <c:v>екон. науки</c:v>
                </c:pt>
                <c:pt idx="4">
                  <c:v>філос. науки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Кандинати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тех. науки</c:v>
                </c:pt>
                <c:pt idx="1">
                  <c:v>пед. науки</c:v>
                </c:pt>
                <c:pt idx="2">
                  <c:v>фіз. мат науки</c:v>
                </c:pt>
                <c:pt idx="3">
                  <c:v>екон. науки</c:v>
                </c:pt>
                <c:pt idx="4">
                  <c:v>філос. науки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11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/>
        <c:axId val="73249920"/>
        <c:axId val="73251456"/>
      </c:barChart>
      <c:catAx>
        <c:axId val="73249920"/>
        <c:scaling>
          <c:orientation val="minMax"/>
        </c:scaling>
        <c:axPos val="b"/>
        <c:tickLblPos val="nextTo"/>
        <c:crossAx val="73251456"/>
        <c:crosses val="autoZero"/>
        <c:auto val="1"/>
        <c:lblAlgn val="ctr"/>
        <c:lblOffset val="100"/>
      </c:catAx>
      <c:valAx>
        <c:axId val="73251456"/>
        <c:scaling>
          <c:orientation val="minMax"/>
        </c:scaling>
        <c:axPos val="l"/>
        <c:majorGridlines/>
        <c:numFmt formatCode="General" sourceLinked="1"/>
        <c:tickLblPos val="nextTo"/>
        <c:crossAx val="7324992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643641F-CE72-420A-83D8-A975DA2074A1}" type="datetimeFigureOut">
              <a:rPr lang="zh-CN" altLang="en-US"/>
              <a:pPr>
                <a:defRPr/>
              </a:pPr>
              <a:t>2013-5-16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50F6CFF-1BC1-45DE-BA72-5A12CC3C81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3972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F6CFF-1BC1-45DE-BA72-5A12CC3C81B3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1771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F6CFF-1BC1-45DE-BA72-5A12CC3C81B3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024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4"/>
          <p:cNvSpPr/>
          <p:nvPr/>
        </p:nvSpPr>
        <p:spPr>
          <a:xfrm>
            <a:off x="5292080" y="5286375"/>
            <a:ext cx="1071562" cy="10715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292080" y="4143375"/>
            <a:ext cx="1071562" cy="1071563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435080" y="4143375"/>
            <a:ext cx="1071562" cy="10715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578080" y="4143375"/>
            <a:ext cx="1071562" cy="1071563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7578080" y="5286375"/>
            <a:ext cx="1071562" cy="1071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435080" y="5286375"/>
            <a:ext cx="1071562" cy="1071563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dirty="0" smtClean="0"/>
              <a:t>Образец подзаголовка</a:t>
            </a:r>
            <a:endParaRPr lang="zh-CN" altLang="en-US" dirty="0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0"/>
          </p:nvPr>
        </p:nvSpPr>
        <p:spPr>
          <a:xfrm>
            <a:off x="4211960" y="637624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DBFC2-7A71-4FEA-A873-F2785B7AB3A0}" type="datetime1">
              <a:rPr lang="zh-CN" altLang="en-US" smtClean="0"/>
              <a:pPr>
                <a:defRPr/>
              </a:pPr>
              <a:t>2013-5-16</a:t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6376243"/>
            <a:ext cx="327585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zh-CN" smtClean="0"/>
              <a:t>Херсонський державний університет</a:t>
            </a:r>
            <a:endParaRPr lang="zh-CN" alt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705A-4F7F-443B-8AB3-0972F9B961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B3E1-0D9F-4E57-BD64-976560CDB0C1}" type="datetime1">
              <a:rPr lang="zh-CN" altLang="en-US" smtClean="0"/>
              <a:pPr>
                <a:defRPr/>
              </a:pPr>
              <a:t>2013-5-16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zh-CN" smtClean="0"/>
              <a:t>Херсонський державний університет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456E-18E4-4921-A977-18B909E646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68F50-2039-41B7-997E-64E903D6618E}" type="datetime1">
              <a:rPr lang="zh-CN" altLang="en-US" smtClean="0"/>
              <a:pPr>
                <a:defRPr/>
              </a:pPr>
              <a:t>2013-5-16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zh-CN" smtClean="0"/>
              <a:t>Херсонський державний університет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B98-5DDD-4A76-ADD5-AA820F2FA9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900" y="984920"/>
            <a:ext cx="9144000" cy="2964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0097"/>
            <a:ext cx="8686800" cy="760534"/>
          </a:xfrm>
        </p:spPr>
        <p:txBody>
          <a:bodyPr>
            <a:normAutofit/>
          </a:bodyPr>
          <a:lstStyle>
            <a:lvl1pPr>
              <a:defRPr sz="36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altLang="zh-CN" dirty="0" smtClean="0"/>
              <a:t>Образец текста</a:t>
            </a:r>
          </a:p>
          <a:p>
            <a:pPr lvl="1"/>
            <a:r>
              <a:rPr lang="ru-RU" altLang="zh-CN" dirty="0" smtClean="0"/>
              <a:t>Второй уровень</a:t>
            </a:r>
          </a:p>
          <a:p>
            <a:pPr lvl="2"/>
            <a:r>
              <a:rPr lang="ru-RU" altLang="zh-CN" dirty="0" smtClean="0"/>
              <a:t>Третий уровень</a:t>
            </a:r>
          </a:p>
          <a:p>
            <a:pPr lvl="3"/>
            <a:r>
              <a:rPr lang="ru-RU" altLang="zh-CN" dirty="0" smtClean="0"/>
              <a:t>Четвертый уровень</a:t>
            </a:r>
          </a:p>
          <a:p>
            <a:pPr lvl="4"/>
            <a:r>
              <a:rPr lang="ru-RU" altLang="zh-CN" dirty="0" smtClean="0"/>
              <a:t>Пятый уровень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347864" y="638132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69825-4545-42E9-ADCD-714EA49CE577}" type="datetime1">
              <a:rPr lang="zh-CN" altLang="en-US" smtClean="0"/>
              <a:pPr>
                <a:defRPr/>
              </a:pPr>
              <a:t>2013-5-16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2895600" cy="3326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zh-CN" dirty="0" err="1" smtClean="0"/>
              <a:t>Херсонський</a:t>
            </a:r>
            <a:r>
              <a:rPr lang="ru-RU" altLang="zh-CN" dirty="0" smtClean="0"/>
              <a:t> </a:t>
            </a:r>
            <a:r>
              <a:rPr lang="ru-RU" altLang="zh-CN" dirty="0" err="1" smtClean="0"/>
              <a:t>державний</a:t>
            </a:r>
            <a:r>
              <a:rPr lang="ru-RU" altLang="zh-CN" dirty="0" smtClean="0"/>
              <a:t> </a:t>
            </a:r>
            <a:r>
              <a:rPr lang="ru-RU" altLang="zh-CN" dirty="0" err="1" smtClean="0"/>
              <a:t>університет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049F5-35E4-44F3-B6DD-9C2290317F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26560-E22F-4FA0-B237-AF6A27D4BA1C}" type="datetime1">
              <a:rPr lang="zh-CN" altLang="en-US" smtClean="0"/>
              <a:pPr>
                <a:defRPr/>
              </a:pPr>
              <a:t>2013-5-16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zh-CN" smtClean="0"/>
              <a:t>Херсонський державний університет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1D488-3FF0-4CB1-91AE-42BCED6931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561C-DDA0-4093-8D33-C7C37C68F0AB}" type="datetime1">
              <a:rPr lang="zh-CN" altLang="en-US" smtClean="0"/>
              <a:pPr>
                <a:defRPr/>
              </a:pPr>
              <a:t>2013-5-16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zh-CN" smtClean="0"/>
              <a:t>Херсонський державний університет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4F99C-7B9F-434A-B6A8-04AB31C42B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7B7B1-1133-4A94-8C9B-8E1F056B70A8}" type="datetime1">
              <a:rPr lang="zh-CN" altLang="en-US" smtClean="0"/>
              <a:pPr>
                <a:defRPr/>
              </a:pPr>
              <a:t>2013-5-16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zh-CN" smtClean="0"/>
              <a:t>Херсонський державний університет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FBD7-4FBA-4B1A-8536-958C120301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4D34F-35C0-4FCB-A128-5DFDF4178D14}" type="datetime1">
              <a:rPr lang="zh-CN" altLang="en-US" smtClean="0"/>
              <a:pPr>
                <a:defRPr/>
              </a:pPr>
              <a:t>2013-5-16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zh-CN" smtClean="0"/>
              <a:t>Херсонський державний університет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AA00-486A-4A49-A659-C3381DDAB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2299-6DF0-4779-8727-711BE0A89FEA}" type="datetime1">
              <a:rPr lang="zh-CN" altLang="en-US" smtClean="0"/>
              <a:pPr>
                <a:defRPr/>
              </a:pPr>
              <a:t>2013-5-16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zh-CN" smtClean="0"/>
              <a:t>Херсонський державний університет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5DAB-5E2F-45EB-A1D6-564A169D64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6899-B976-4EE9-A07A-9600EC0C7A2C}" type="datetime1">
              <a:rPr lang="zh-CN" altLang="en-US" smtClean="0"/>
              <a:pPr>
                <a:defRPr/>
              </a:pPr>
              <a:t>2013-5-16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zh-CN" smtClean="0"/>
              <a:t>Херсонський державний університет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E7AE-4981-4136-BEB9-073A5D0FF1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7D66-92C5-40CF-9FE3-868A6351DAB2}" type="datetime1">
              <a:rPr lang="zh-CN" altLang="en-US" smtClean="0"/>
              <a:pPr>
                <a:defRPr/>
              </a:pPr>
              <a:t>2013-5-16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zh-CN" smtClean="0"/>
              <a:t>Херсонський державний університет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B5B8C-1A78-41BF-9A98-22C131C05A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42875" y="6357938"/>
            <a:ext cx="357188" cy="3571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42875" y="5929313"/>
            <a:ext cx="357188" cy="357187"/>
          </a:xfrm>
          <a:prstGeom prst="roundRect">
            <a:avLst/>
          </a:prstGeom>
          <a:blipFill>
            <a:blip r:embed="rId14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71500" y="5929313"/>
            <a:ext cx="357188" cy="3571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000125" y="5929313"/>
            <a:ext cx="357188" cy="357187"/>
          </a:xfrm>
          <a:prstGeom prst="roundRect">
            <a:avLst/>
          </a:prstGeom>
          <a:blipFill>
            <a:blip r:embed="rId15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000125" y="6357938"/>
            <a:ext cx="35718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71500" y="6357938"/>
            <a:ext cx="357188" cy="357187"/>
          </a:xfrm>
          <a:prstGeom prst="roundRect">
            <a:avLst/>
          </a:prstGeom>
          <a:blipFill>
            <a:blip r:embed="rId16" cstate="print">
              <a:grayscl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BE8744-8EC9-42B3-BD07-9D11F072C1CE}" type="datetime1">
              <a:rPr lang="zh-CN" altLang="en-US" smtClean="0"/>
              <a:pPr>
                <a:defRPr/>
              </a:pPr>
              <a:t>2013-5-16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ru-RU" altLang="zh-CN" smtClean="0"/>
              <a:t>Херсонський державний університет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110B02-8F16-4A45-9E72-8771F5150A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0541" cmpd="sng">
            <a:solidFill>
              <a:srgbClr val="7D7D7D">
                <a:tint val="100000"/>
                <a:shade val="100000"/>
                <a:satMod val="110000"/>
              </a:srgbClr>
            </a:solidFill>
            <a:prstDash val="solid"/>
          </a:ln>
          <a:gradFill>
            <a:gsLst>
              <a:gs pos="0">
                <a:srgbClr val="FFFFFF">
                  <a:tint val="40000"/>
                  <a:satMod val="250000"/>
                </a:srgbClr>
              </a:gs>
              <a:gs pos="9000">
                <a:srgbClr val="FFFFFF">
                  <a:tint val="52000"/>
                  <a:satMod val="300000"/>
                </a:srgbClr>
              </a:gs>
              <a:gs pos="50000">
                <a:srgbClr val="FFFFFF">
                  <a:shade val="20000"/>
                  <a:satMod val="300000"/>
                </a:srgbClr>
              </a:gs>
              <a:gs pos="79000">
                <a:srgbClr val="FFFFFF">
                  <a:tint val="52000"/>
                  <a:satMod val="300000"/>
                </a:srgbClr>
              </a:gs>
              <a:gs pos="100000">
                <a:srgbClr val="FFFFFF">
                  <a:tint val="40000"/>
                  <a:satMod val="250000"/>
                </a:srgbClr>
              </a:gs>
            </a:gsLst>
            <a:lin ang="540000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107504" y="1216451"/>
            <a:ext cx="8856984" cy="258716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Всеукраїнська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науково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-практична </a:t>
            </a:r>
            <a:r>
              <a:rPr lang="ru-RU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конференція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r>
              <a:rPr lang="ru-RU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Інформаційні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технології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освіті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стан, </a:t>
            </a:r>
            <a:r>
              <a:rPr lang="ru-RU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перспективи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8" name="Picture 15" descr="C:\Users\maxmar1\Desktop\Новая папка (2)\business, internet, nature .(1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0740"/>
            <a:ext cx="3851920" cy="300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$Marysichka$\WORK\Логотипы и эмблемы\Рисунок1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" t="77139" r="7862" b="6329"/>
          <a:stretch/>
        </p:blipFill>
        <p:spPr bwMode="auto">
          <a:xfrm>
            <a:off x="3131840" y="188640"/>
            <a:ext cx="3113590" cy="1006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Статистика подачі статей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8936" y="6021288"/>
            <a:ext cx="5040560" cy="648072"/>
          </a:xfrm>
        </p:spPr>
        <p:txBody>
          <a:bodyPr/>
          <a:lstStyle/>
          <a:p>
            <a:r>
              <a:rPr lang="ru-RU" sz="2800" dirty="0" err="1" smtClean="0"/>
              <a:t>Прорецензовано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b="1" dirty="0">
                <a:solidFill>
                  <a:srgbClr val="C00000"/>
                </a:solidFill>
              </a:rPr>
              <a:t>61 (100%)</a:t>
            </a:r>
          </a:p>
          <a:p>
            <a:pPr marL="0" indent="0">
              <a:buNone/>
            </a:pPr>
            <a:endParaRPr lang="ru-RU"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836963822"/>
              </p:ext>
            </p:extLst>
          </p:nvPr>
        </p:nvGraphicFramePr>
        <p:xfrm>
          <a:off x="2174308" y="1901828"/>
          <a:ext cx="544792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99992" y="1614659"/>
            <a:ext cx="2139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libri"/>
                <a:ea typeface="+mn-ea"/>
              </a:rPr>
              <a:t>3 </a:t>
            </a:r>
            <a:r>
              <a:rPr lang="ru-RU" sz="2400" b="1" dirty="0" err="1" smtClean="0">
                <a:solidFill>
                  <a:srgbClr val="0070C0"/>
                </a:solidFill>
                <a:latin typeface="Calibri"/>
                <a:ea typeface="+mn-ea"/>
              </a:rPr>
              <a:t>статті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  <a:ea typeface="+mn-ea"/>
              </a:rPr>
              <a:t> (4,9 %)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50966"/>
            <a:ext cx="2500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libri"/>
                <a:ea typeface="+mn-ea"/>
              </a:rPr>
              <a:t>52 </a:t>
            </a:r>
            <a:r>
              <a:rPr lang="ru-RU" sz="2400" b="1" dirty="0" err="1" smtClean="0">
                <a:solidFill>
                  <a:srgbClr val="0070C0"/>
                </a:solidFill>
                <a:latin typeface="Calibri"/>
                <a:ea typeface="+mn-ea"/>
              </a:rPr>
              <a:t>статті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  <a:ea typeface="+mn-ea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Calibri"/>
                <a:ea typeface="+mn-ea"/>
              </a:rPr>
              <a:t>(85,2 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  <a:ea typeface="+mn-ea"/>
              </a:rPr>
              <a:t>%)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3582" y="1574151"/>
            <a:ext cx="2199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libri"/>
                <a:ea typeface="+mn-ea"/>
              </a:rPr>
              <a:t>6 статей </a:t>
            </a:r>
            <a:r>
              <a:rPr lang="ru-RU" sz="2400" b="1" dirty="0">
                <a:solidFill>
                  <a:srgbClr val="0070C0"/>
                </a:solidFill>
                <a:latin typeface="Calibri"/>
                <a:ea typeface="+mn-ea"/>
              </a:rPr>
              <a:t>(9,9 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  <a:ea typeface="+mn-ea"/>
              </a:rPr>
              <a:t>%)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3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Подвійне</a:t>
            </a:r>
            <a:r>
              <a:rPr lang="ru-RU" dirty="0" smtClean="0"/>
              <a:t> </a:t>
            </a:r>
            <a:r>
              <a:rPr lang="ru-RU" dirty="0" err="1"/>
              <a:t>сліпе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1224136"/>
          </a:xfrm>
        </p:spPr>
        <p:txBody>
          <a:bodyPr/>
          <a:lstStyle/>
          <a:p>
            <a:r>
              <a:rPr lang="ru-RU" sz="2400" dirty="0" err="1" smtClean="0"/>
              <a:t>Прийнято</a:t>
            </a:r>
            <a:r>
              <a:rPr lang="ru-RU" sz="2400" dirty="0" smtClean="0"/>
              <a:t> </a:t>
            </a:r>
            <a:r>
              <a:rPr lang="ru-RU" sz="2400" dirty="0"/>
              <a:t>для </a:t>
            </a:r>
            <a:r>
              <a:rPr lang="ru-RU" sz="2400" dirty="0" err="1"/>
              <a:t>публікації</a:t>
            </a:r>
            <a:r>
              <a:rPr lang="ru-RU" sz="2400" dirty="0"/>
              <a:t> у </a:t>
            </a:r>
            <a:r>
              <a:rPr lang="ru-RU" sz="2400" dirty="0" err="1"/>
              <a:t>збірнику</a:t>
            </a:r>
            <a:r>
              <a:rPr lang="ru-RU" sz="2400" dirty="0"/>
              <a:t> </a:t>
            </a:r>
            <a:r>
              <a:rPr lang="ru-RU" sz="2400" dirty="0" err="1"/>
              <a:t>наукових</a:t>
            </a:r>
            <a:r>
              <a:rPr lang="ru-RU" sz="2400" dirty="0"/>
              <a:t> </a:t>
            </a:r>
            <a:r>
              <a:rPr lang="ru-RU" sz="2400" dirty="0" err="1"/>
              <a:t>праць</a:t>
            </a:r>
            <a:r>
              <a:rPr lang="ru-RU" sz="2400" dirty="0"/>
              <a:t> «</a:t>
            </a:r>
            <a:r>
              <a:rPr lang="ru-RU" sz="2400" dirty="0" err="1"/>
              <a:t>Інформаційні</a:t>
            </a:r>
            <a:r>
              <a:rPr lang="ru-RU" sz="2400" dirty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 в </a:t>
            </a:r>
            <a:r>
              <a:rPr lang="ru-RU" sz="2400" dirty="0" err="1"/>
              <a:t>освіті</a:t>
            </a:r>
            <a:r>
              <a:rPr lang="ru-RU" sz="2400" dirty="0"/>
              <a:t>» – </a:t>
            </a:r>
            <a:r>
              <a:rPr lang="ru-RU" sz="2400" b="1" dirty="0">
                <a:solidFill>
                  <a:srgbClr val="C00000"/>
                </a:solidFill>
              </a:rPr>
              <a:t>37 (60,7 %)</a:t>
            </a:r>
            <a:r>
              <a:rPr lang="ru-RU" sz="2400" dirty="0"/>
              <a:t>. </a:t>
            </a:r>
            <a:r>
              <a:rPr lang="ru-RU" sz="2400" dirty="0" err="1"/>
              <a:t>Відхилено</a:t>
            </a:r>
            <a:r>
              <a:rPr lang="ru-RU" sz="2400" dirty="0"/>
              <a:t> – </a:t>
            </a:r>
            <a:r>
              <a:rPr lang="ru-RU" sz="2400" b="1" dirty="0">
                <a:solidFill>
                  <a:srgbClr val="C00000"/>
                </a:solidFill>
              </a:rPr>
              <a:t>24 (39,3 %)</a:t>
            </a:r>
            <a:r>
              <a:rPr lang="ru-RU" sz="2400" dirty="0"/>
              <a:t>. </a:t>
            </a:r>
            <a:endParaRPr lang="uk-UA" sz="2400" dirty="0" smtClean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910354909"/>
              </p:ext>
            </p:extLst>
          </p:nvPr>
        </p:nvGraphicFramePr>
        <p:xfrm>
          <a:off x="2088118" y="2656192"/>
          <a:ext cx="544792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52444" y="6298863"/>
            <a:ext cx="4764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+mn-lt"/>
                <a:ea typeface="+mn-ea"/>
              </a:rPr>
              <a:t>Прийнято</a:t>
            </a: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</a:rPr>
              <a:t> як </a:t>
            </a:r>
            <a:r>
              <a:rPr lang="ru-RU" sz="2400" dirty="0" err="1">
                <a:solidFill>
                  <a:srgbClr val="002060"/>
                </a:solidFill>
                <a:latin typeface="+mn-lt"/>
                <a:ea typeface="+mn-ea"/>
              </a:rPr>
              <a:t>доповіді</a:t>
            </a: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</a:rPr>
              <a:t> – </a:t>
            </a:r>
            <a:r>
              <a:rPr lang="ru-RU" sz="2400" b="1" dirty="0">
                <a:solidFill>
                  <a:srgbClr val="C00000"/>
                </a:solidFill>
                <a:latin typeface="+mn-lt"/>
                <a:ea typeface="+mn-ea"/>
              </a:rPr>
              <a:t>54 (88,5 %).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708920"/>
            <a:ext cx="2225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libri"/>
                <a:ea typeface="+mn-ea"/>
              </a:rPr>
              <a:t>4 </a:t>
            </a:r>
            <a:r>
              <a:rPr lang="ru-RU" sz="2400" b="1" dirty="0" err="1" smtClean="0">
                <a:solidFill>
                  <a:srgbClr val="0070C0"/>
                </a:solidFill>
                <a:latin typeface="Calibri"/>
                <a:ea typeface="+mn-ea"/>
              </a:rPr>
              <a:t>статті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  <a:ea typeface="+mn-ea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Calibri"/>
                <a:ea typeface="+mn-ea"/>
              </a:rPr>
              <a:t>(10,8 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  <a:ea typeface="+mn-ea"/>
              </a:rPr>
              <a:t>%)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258817"/>
            <a:ext cx="2527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alibri"/>
                <a:ea typeface="+mn-ea"/>
              </a:rPr>
              <a:t>31 </a:t>
            </a:r>
            <a:r>
              <a:rPr lang="ru-RU" sz="2400" b="1" dirty="0" err="1" smtClean="0">
                <a:solidFill>
                  <a:srgbClr val="0070C0"/>
                </a:solidFill>
                <a:latin typeface="Calibri"/>
                <a:ea typeface="+mn-ea"/>
              </a:rPr>
              <a:t>стаття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  <a:ea typeface="+mn-ea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Calibri"/>
                <a:ea typeface="+mn-ea"/>
              </a:rPr>
              <a:t>(83,8 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  <a:ea typeface="+mn-ea"/>
              </a:rPr>
              <a:t>%) </a:t>
            </a:r>
            <a:endParaRPr lang="ru-RU" sz="2400" b="1" dirty="0">
              <a:solidFill>
                <a:srgbClr val="0070C0"/>
              </a:solidFill>
              <a:latin typeface="Calibri"/>
              <a:ea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7371" y="2348880"/>
            <a:ext cx="2219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rgbClr val="0070C0"/>
                </a:solidFill>
                <a:latin typeface="Calibri"/>
                <a:ea typeface="+mn-ea"/>
              </a:rPr>
              <a:t>2 </a:t>
            </a:r>
            <a:r>
              <a:rPr lang="ru-RU" sz="2400" b="1" dirty="0" err="1" smtClean="0">
                <a:solidFill>
                  <a:srgbClr val="0070C0"/>
                </a:solidFill>
                <a:latin typeface="Calibri"/>
                <a:ea typeface="+mn-ea"/>
              </a:rPr>
              <a:t>статті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  <a:ea typeface="+mn-ea"/>
              </a:rPr>
              <a:t> (5,4 </a:t>
            </a:r>
            <a:r>
              <a:rPr lang="ru-RU" sz="2400" b="1" dirty="0">
                <a:solidFill>
                  <a:srgbClr val="0070C0"/>
                </a:solidFill>
                <a:latin typeface="Calibri"/>
                <a:ea typeface="+mn-ea"/>
              </a:rPr>
              <a:t>%), </a:t>
            </a:r>
            <a:endParaRPr lang="uk-UA" sz="2400" b="1" dirty="0">
              <a:solidFill>
                <a:srgbClr val="0070C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1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Автори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9538157"/>
              </p:ext>
            </p:extLst>
          </p:nvPr>
        </p:nvGraphicFramePr>
        <p:xfrm>
          <a:off x="323528" y="2204864"/>
          <a:ext cx="856895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141277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+mn-lt"/>
                <a:ea typeface="+mn-ea"/>
              </a:rPr>
              <a:t>Автори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+mn-ea"/>
              </a:rPr>
              <a:t>52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  <a:ea typeface="+mn-ea"/>
              </a:rPr>
              <a:t> (</a:t>
            </a:r>
            <a:r>
              <a:rPr lang="uk-UA" sz="2000" b="1" dirty="0" smtClean="0">
                <a:solidFill>
                  <a:srgbClr val="C00000"/>
                </a:solidFill>
                <a:latin typeface="+mn-lt"/>
                <a:ea typeface="+mn-ea"/>
              </a:rPr>
              <a:t>з відібраних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  <a:ea typeface="+mn-ea"/>
              </a:rPr>
              <a:t>)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+mn-ea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+mn-lt"/>
                <a:ea typeface="+mn-ea"/>
              </a:rPr>
              <a:t>Серед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  <a:ea typeface="+mn-ea"/>
              </a:rPr>
              <a:t>авторів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</a:rPr>
              <a:t> – </a:t>
            </a:r>
            <a:r>
              <a:rPr lang="ru-RU" sz="2000" b="1" dirty="0">
                <a:solidFill>
                  <a:srgbClr val="0070C0"/>
                </a:solidFill>
                <a:latin typeface="+mn-lt"/>
                <a:ea typeface="+mn-ea"/>
              </a:rPr>
              <a:t>9 </a:t>
            </a:r>
            <a:r>
              <a:rPr lang="ru-RU" sz="2000" b="1" dirty="0" err="1">
                <a:solidFill>
                  <a:srgbClr val="0070C0"/>
                </a:solidFill>
                <a:latin typeface="+mn-lt"/>
                <a:ea typeface="+mn-ea"/>
              </a:rPr>
              <a:t>докторів</a:t>
            </a:r>
            <a:r>
              <a:rPr lang="ru-RU" sz="2000" b="1" dirty="0">
                <a:solidFill>
                  <a:srgbClr val="0070C0"/>
                </a:solidFill>
                <a:latin typeface="+mn-lt"/>
                <a:ea typeface="+mn-ea"/>
              </a:rPr>
              <a:t> наук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</a:rPr>
              <a:t>, </a:t>
            </a:r>
            <a:r>
              <a:rPr lang="ru-RU" sz="2000" b="1" dirty="0">
                <a:solidFill>
                  <a:srgbClr val="0070C0"/>
                </a:solidFill>
                <a:latin typeface="+mn-lt"/>
                <a:ea typeface="+mn-ea"/>
              </a:rPr>
              <a:t>19 </a:t>
            </a:r>
            <a:r>
              <a:rPr lang="ru-RU" sz="2000" b="1" dirty="0" err="1">
                <a:solidFill>
                  <a:srgbClr val="0070C0"/>
                </a:solidFill>
                <a:latin typeface="+mn-lt"/>
                <a:ea typeface="+mn-ea"/>
              </a:rPr>
              <a:t>кандидатів</a:t>
            </a:r>
            <a:r>
              <a:rPr lang="ru-RU" sz="2000" b="1" dirty="0">
                <a:solidFill>
                  <a:srgbClr val="0070C0"/>
                </a:solidFill>
                <a:latin typeface="+mn-lt"/>
                <a:ea typeface="+mn-ea"/>
              </a:rPr>
              <a:t> наук 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</a:rPr>
              <a:t>та </a:t>
            </a:r>
            <a:r>
              <a:rPr lang="ru-RU" sz="2000" b="1" dirty="0">
                <a:solidFill>
                  <a:srgbClr val="0070C0"/>
                </a:solidFill>
                <a:latin typeface="+mn-lt"/>
                <a:ea typeface="+mn-ea"/>
              </a:rPr>
              <a:t>24 </a:t>
            </a:r>
            <a:r>
              <a:rPr lang="ru-RU" sz="2000" b="1" dirty="0" err="1">
                <a:solidFill>
                  <a:srgbClr val="0070C0"/>
                </a:solidFill>
                <a:latin typeface="+mn-lt"/>
                <a:ea typeface="+mn-ea"/>
              </a:rPr>
              <a:t>автори</a:t>
            </a:r>
            <a:r>
              <a:rPr lang="ru-RU" sz="2000" b="1" dirty="0">
                <a:solidFill>
                  <a:srgbClr val="0070C0"/>
                </a:solidFill>
                <a:latin typeface="+mn-lt"/>
                <a:ea typeface="+mn-ea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+mn-lt"/>
                <a:ea typeface="+mn-ea"/>
              </a:rPr>
              <a:t>які</a:t>
            </a:r>
            <a:r>
              <a:rPr lang="ru-RU" sz="2000" b="1" dirty="0">
                <a:solidFill>
                  <a:srgbClr val="0070C0"/>
                </a:solidFill>
                <a:latin typeface="+mn-lt"/>
                <a:ea typeface="+mn-ea"/>
              </a:rPr>
              <a:t> не </a:t>
            </a:r>
            <a:r>
              <a:rPr lang="ru-RU" sz="2000" b="1" dirty="0" err="1">
                <a:solidFill>
                  <a:srgbClr val="0070C0"/>
                </a:solidFill>
                <a:latin typeface="+mn-lt"/>
                <a:ea typeface="+mn-ea"/>
              </a:rPr>
              <a:t>мають</a:t>
            </a:r>
            <a:r>
              <a:rPr lang="ru-RU" sz="2000" b="1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+mn-lt"/>
                <a:ea typeface="+mn-ea"/>
              </a:rPr>
              <a:t>наукового</a:t>
            </a:r>
            <a:r>
              <a:rPr lang="ru-RU" sz="2000" b="1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+mn-lt"/>
                <a:ea typeface="+mn-ea"/>
              </a:rPr>
              <a:t>ступеня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566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Географія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12776"/>
            <a:ext cx="8784976" cy="4713387"/>
          </a:xfrm>
        </p:spPr>
      </p:pic>
    </p:spTree>
    <p:extLst>
      <p:ext uri="{BB962C8B-B14F-4D97-AF65-F5344CB8AC3E}">
        <p14:creationId xmlns:p14="http://schemas.microsoft.com/office/powerpoint/2010/main" xmlns="" val="13583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Рецензенти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844824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+mn-lt"/>
                <a:ea typeface="+mn-ea"/>
              </a:rPr>
              <a:t>8</a:t>
            </a:r>
            <a:r>
              <a:rPr lang="uk-UA" sz="3600" dirty="0">
                <a:solidFill>
                  <a:srgbClr val="002060"/>
                </a:solidFill>
                <a:latin typeface="+mn-lt"/>
                <a:ea typeface="+mn-ea"/>
              </a:rPr>
              <a:t> докторів педагогічних наук, 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  <a:latin typeface="+mn-lt"/>
                <a:ea typeface="+mn-ea"/>
              </a:rPr>
              <a:t>3</a:t>
            </a:r>
            <a:r>
              <a:rPr lang="uk-UA" sz="3600" dirty="0">
                <a:solidFill>
                  <a:srgbClr val="002060"/>
                </a:solidFill>
                <a:latin typeface="+mn-lt"/>
                <a:ea typeface="+mn-ea"/>
              </a:rPr>
              <a:t> доктори фіз.-мат. наук, 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  <a:latin typeface="+mn-lt"/>
                <a:ea typeface="+mn-ea"/>
              </a:rPr>
              <a:t>7</a:t>
            </a:r>
            <a:r>
              <a:rPr lang="uk-UA" sz="3600" dirty="0">
                <a:solidFill>
                  <a:srgbClr val="002060"/>
                </a:solidFill>
                <a:latin typeface="+mn-lt"/>
                <a:ea typeface="+mn-ea"/>
              </a:rPr>
              <a:t> кандидатів педагогічних наук, 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  <a:latin typeface="+mn-lt"/>
                <a:ea typeface="+mn-ea"/>
              </a:rPr>
              <a:t>4</a:t>
            </a:r>
            <a:r>
              <a:rPr lang="uk-UA" sz="3600" dirty="0">
                <a:solidFill>
                  <a:srgbClr val="002060"/>
                </a:solidFill>
                <a:latin typeface="+mn-lt"/>
                <a:ea typeface="+mn-ea"/>
              </a:rPr>
              <a:t> кандидати фіз.-мат. наук, 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  <a:latin typeface="+mn-lt"/>
                <a:ea typeface="+mn-ea"/>
              </a:rPr>
              <a:t>1</a:t>
            </a:r>
            <a:r>
              <a:rPr lang="uk-UA" sz="3600" dirty="0">
                <a:solidFill>
                  <a:srgbClr val="002060"/>
                </a:solidFill>
                <a:latin typeface="+mn-lt"/>
                <a:ea typeface="+mn-ea"/>
              </a:rPr>
              <a:t> кандидат технічних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  <a:latin typeface="+mn-lt"/>
                <a:ea typeface="+mn-ea"/>
              </a:rPr>
              <a:t>1</a:t>
            </a:r>
            <a:r>
              <a:rPr lang="uk-UA" sz="3600" dirty="0">
                <a:solidFill>
                  <a:srgbClr val="002060"/>
                </a:solidFill>
                <a:latin typeface="+mn-lt"/>
                <a:ea typeface="+mn-ea"/>
              </a:rPr>
              <a:t> кандидат філософських наук </a:t>
            </a:r>
            <a:endParaRPr lang="ru-RU" sz="3600" dirty="0">
              <a:solidFill>
                <a:srgbClr val="00206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5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Спонсори конференції</a:t>
            </a:r>
            <a:endParaRPr lang="ru-RU" dirty="0"/>
          </a:p>
        </p:txBody>
      </p:sp>
      <p:pic>
        <p:nvPicPr>
          <p:cNvPr id="7170" name="Picture 2" descr="http://www.dataart.ru/images/logos/dataart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9364" y="1772816"/>
            <a:ext cx="4728838" cy="1116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extremetech.com/wp-content/uploads/2011/08/intel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064" y="3851724"/>
            <a:ext cx="3367138" cy="2223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tatic.itpro.co.uk/sites/itpro/files/styles/gallery_wide/public/images/dir_238/it_photo_1194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30" b="19230"/>
          <a:stretch/>
        </p:blipFill>
        <p:spPr bwMode="auto">
          <a:xfrm>
            <a:off x="395536" y="4759629"/>
            <a:ext cx="4165476" cy="1709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76040"/>
            <a:ext cx="32639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8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6264696" cy="158417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Дякуємо за увагу!</a:t>
            </a:r>
            <a:endParaRPr lang="zh-CN" altLang="en-US" sz="54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Вітаємо на Херсонщині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Запрошених доповідачів</a:t>
            </a:r>
          </a:p>
          <a:p>
            <a:r>
              <a:rPr lang="uk-UA" dirty="0" smtClean="0"/>
              <a:t>Авторів підручників і програм з «Інформатики»</a:t>
            </a:r>
          </a:p>
          <a:p>
            <a:r>
              <a:rPr lang="uk-UA" dirty="0" smtClean="0"/>
              <a:t>Методистів з інформатики</a:t>
            </a:r>
          </a:p>
          <a:p>
            <a:r>
              <a:rPr lang="uk-UA" dirty="0" smtClean="0"/>
              <a:t>Завідувачів кафедр</a:t>
            </a:r>
          </a:p>
          <a:p>
            <a:r>
              <a:rPr lang="uk-UA" dirty="0" smtClean="0"/>
              <a:t>Представників компаній</a:t>
            </a:r>
          </a:p>
          <a:p>
            <a:r>
              <a:rPr lang="uk-UA" dirty="0" smtClean="0"/>
              <a:t>Авторів статей</a:t>
            </a:r>
          </a:p>
          <a:p>
            <a:r>
              <a:rPr lang="uk-UA" dirty="0" smtClean="0"/>
              <a:t>Учителів</a:t>
            </a:r>
          </a:p>
          <a:p>
            <a:r>
              <a:rPr lang="uk-UA" dirty="0" smtClean="0"/>
              <a:t>Учасників конференції</a:t>
            </a:r>
          </a:p>
          <a:p>
            <a:endParaRPr lang="en-US" dirty="0"/>
          </a:p>
        </p:txBody>
      </p:sp>
      <p:pic>
        <p:nvPicPr>
          <p:cNvPr id="1026" name="Picture 2" descr="http://www.mhfpolytechnic.org/userfiles/image/computer%20en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8230" y="3284984"/>
            <a:ext cx="34827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73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Керівники</a:t>
            </a:r>
            <a:r>
              <a:rPr lang="ru-RU" dirty="0" smtClean="0"/>
              <a:t> </a:t>
            </a:r>
            <a:r>
              <a:rPr lang="ru-RU" dirty="0" err="1" smtClean="0"/>
              <a:t>секцій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442" y="134076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Секція</a:t>
            </a:r>
            <a:r>
              <a:rPr lang="ru-RU" b="1" dirty="0">
                <a:solidFill>
                  <a:srgbClr val="0070C0"/>
                </a:solidFill>
              </a:rPr>
              <a:t> №1 "</a:t>
            </a:r>
            <a:r>
              <a:rPr lang="ru-RU" b="1" dirty="0" err="1">
                <a:solidFill>
                  <a:srgbClr val="0070C0"/>
                </a:solidFill>
              </a:rPr>
              <a:t>Інформаційно-комунікаційні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технології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підтримки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наукових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досліджень</a:t>
            </a:r>
            <a:r>
              <a:rPr lang="ru-RU" b="1" dirty="0">
                <a:solidFill>
                  <a:srgbClr val="0070C0"/>
                </a:solidFill>
              </a:rPr>
              <a:t> та </a:t>
            </a:r>
            <a:r>
              <a:rPr lang="ru-RU" b="1" dirty="0" err="1">
                <a:solidFill>
                  <a:srgbClr val="0070C0"/>
                </a:solidFill>
              </a:rPr>
              <a:t>управління</a:t>
            </a:r>
            <a:r>
              <a:rPr lang="ru-RU" b="1" dirty="0">
                <a:solidFill>
                  <a:srgbClr val="0070C0"/>
                </a:solidFill>
              </a:rPr>
              <a:t> в </a:t>
            </a:r>
            <a:r>
              <a:rPr lang="ru-RU" b="1" dirty="0" err="1">
                <a:solidFill>
                  <a:srgbClr val="0070C0"/>
                </a:solidFill>
              </a:rPr>
              <a:t>освіті</a:t>
            </a:r>
            <a:r>
              <a:rPr lang="ru-RU" b="1" dirty="0">
                <a:solidFill>
                  <a:srgbClr val="0070C0"/>
                </a:solidFill>
              </a:rPr>
              <a:t>"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43743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C00000"/>
                </a:solidFill>
              </a:rPr>
              <a:t>Гуржій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Андрій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Миколайович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r>
              <a:rPr lang="ru-RU" b="1" dirty="0" err="1" smtClean="0">
                <a:solidFill>
                  <a:srgbClr val="002060"/>
                </a:solidFill>
              </a:rPr>
              <a:t>віце</a:t>
            </a:r>
            <a:r>
              <a:rPr lang="ru-RU" b="1" dirty="0" smtClean="0">
                <a:solidFill>
                  <a:srgbClr val="002060"/>
                </a:solidFill>
              </a:rPr>
              <a:t>-президент НАПН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r>
              <a:rPr lang="ru-RU" b="1" dirty="0" smtClean="0">
                <a:solidFill>
                  <a:srgbClr val="002060"/>
                </a:solidFill>
              </a:rPr>
              <a:t>, доктор </a:t>
            </a:r>
            <a:r>
              <a:rPr lang="ru-RU" b="1" dirty="0" err="1" smtClean="0">
                <a:solidFill>
                  <a:srgbClr val="002060"/>
                </a:solidFill>
              </a:rPr>
              <a:t>технічних</a:t>
            </a:r>
            <a:r>
              <a:rPr lang="ru-RU" b="1" dirty="0" smtClean="0">
                <a:solidFill>
                  <a:srgbClr val="002060"/>
                </a:solidFill>
              </a:rPr>
              <a:t> наук, </a:t>
            </a:r>
            <a:r>
              <a:rPr lang="ru-RU" b="1" dirty="0" err="1" smtClean="0">
                <a:solidFill>
                  <a:srgbClr val="002060"/>
                </a:solidFill>
              </a:rPr>
              <a:t>професор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дійсний</a:t>
            </a:r>
            <a:r>
              <a:rPr lang="ru-RU" b="1" dirty="0" smtClean="0">
                <a:solidFill>
                  <a:srgbClr val="002060"/>
                </a:solidFill>
              </a:rPr>
              <a:t> член НАПН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http://bsnamino.ru/people/gur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6520"/>
            <a:ext cx="1073274" cy="13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su.ks.ua/FileDownload.ashx/Spivakovsky.jpg?id=3a51c7c4-917a-4ab0-8fa0-03e8d20417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647678"/>
            <a:ext cx="108012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9903" y="3893331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C00000"/>
                </a:solidFill>
              </a:rPr>
              <a:t>Співаковський </a:t>
            </a:r>
            <a:r>
              <a:rPr lang="ru-RU" b="1" dirty="0" err="1">
                <a:solidFill>
                  <a:srgbClr val="C00000"/>
                </a:solidFill>
              </a:rPr>
              <a:t>Олександр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Володимирович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перший проректор </a:t>
            </a:r>
            <a:r>
              <a:rPr lang="ru-RU" b="1" dirty="0" err="1">
                <a:solidFill>
                  <a:srgbClr val="002060"/>
                </a:solidFill>
              </a:rPr>
              <a:t>Херсонського</a:t>
            </a:r>
            <a:r>
              <a:rPr lang="ru-RU" b="1" dirty="0">
                <a:solidFill>
                  <a:srgbClr val="002060"/>
                </a:solidFill>
              </a:rPr>
              <a:t> державного </a:t>
            </a:r>
            <a:r>
              <a:rPr lang="ru-RU" b="1" dirty="0" err="1">
                <a:solidFill>
                  <a:srgbClr val="002060"/>
                </a:solidFill>
              </a:rPr>
              <a:t>університету</a:t>
            </a:r>
            <a:r>
              <a:rPr lang="ru-RU" b="1" dirty="0">
                <a:solidFill>
                  <a:srgbClr val="002060"/>
                </a:solidFill>
              </a:rPr>
              <a:t>, доктор </a:t>
            </a:r>
            <a:r>
              <a:rPr lang="ru-RU" b="1" dirty="0" err="1" smtClean="0">
                <a:solidFill>
                  <a:srgbClr val="002060"/>
                </a:solidFill>
              </a:rPr>
              <a:t>педагогічних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наук, </a:t>
            </a:r>
            <a:r>
              <a:rPr lang="ru-RU" b="1" dirty="0" err="1" smtClean="0">
                <a:solidFill>
                  <a:srgbClr val="002060"/>
                </a:solidFill>
              </a:rPr>
              <a:t>професор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9059" y="5396766"/>
            <a:ext cx="6864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err="1">
                <a:solidFill>
                  <a:srgbClr val="C00000"/>
                </a:solidFill>
              </a:rPr>
              <a:t>Косік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Вікторія</a:t>
            </a:r>
            <a:r>
              <a:rPr lang="ru-RU" b="1" dirty="0">
                <a:solidFill>
                  <a:srgbClr val="C00000"/>
                </a:solidFill>
              </a:rPr>
              <a:t> Миколаївна </a:t>
            </a:r>
            <a:r>
              <a:rPr lang="ru-RU" b="1" dirty="0">
                <a:solidFill>
                  <a:srgbClr val="002060"/>
                </a:solidFill>
              </a:rPr>
              <a:t>– начальник </a:t>
            </a:r>
            <a:r>
              <a:rPr lang="ru-RU" b="1" dirty="0" err="1">
                <a:solidFill>
                  <a:srgbClr val="002060"/>
                </a:solidFill>
              </a:rPr>
              <a:t>відділення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стратегії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розвитку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освіти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Інституту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інноваційних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технологій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змісту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освіти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5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секцій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0070C0"/>
                </a:solidFill>
              </a:rPr>
              <a:t>Секція</a:t>
            </a:r>
            <a:r>
              <a:rPr lang="ru-RU" b="1" dirty="0">
                <a:solidFill>
                  <a:srgbClr val="0070C0"/>
                </a:solidFill>
              </a:rPr>
              <a:t> №2 ” </a:t>
            </a:r>
            <a:r>
              <a:rPr lang="ru-RU" b="1" dirty="0" err="1">
                <a:solidFill>
                  <a:srgbClr val="0070C0"/>
                </a:solidFill>
              </a:rPr>
              <a:t>Підготовка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вчителів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інформатики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учителів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початкових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класів</a:t>
            </a:r>
            <a:r>
              <a:rPr lang="ru-RU" b="1" dirty="0">
                <a:solidFill>
                  <a:srgbClr val="0070C0"/>
                </a:solidFill>
              </a:rPr>
              <a:t> та </a:t>
            </a:r>
            <a:r>
              <a:rPr lang="ru-RU" b="1" dirty="0" err="1">
                <a:solidFill>
                  <a:srgbClr val="0070C0"/>
                </a:solidFill>
              </a:rPr>
              <a:t>вчителів-предметників</a:t>
            </a:r>
            <a:r>
              <a:rPr lang="ru-RU" b="1" dirty="0">
                <a:solidFill>
                  <a:srgbClr val="0070C0"/>
                </a:solidFill>
              </a:rPr>
              <a:t> з </a:t>
            </a:r>
            <a:r>
              <a:rPr lang="ru-RU" b="1" dirty="0" err="1">
                <a:solidFill>
                  <a:srgbClr val="0070C0"/>
                </a:solidFill>
              </a:rPr>
              <a:t>використання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інформаційно-комунікаційних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технологій</a:t>
            </a:r>
            <a:r>
              <a:rPr lang="ru-RU" b="1" dirty="0">
                <a:solidFill>
                  <a:srgbClr val="0070C0"/>
                </a:solidFill>
              </a:rPr>
              <a:t>”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7369" y="2296936"/>
            <a:ext cx="6958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C00000"/>
                </a:solidFill>
              </a:rPr>
              <a:t>Жалдак</a:t>
            </a:r>
            <a:r>
              <a:rPr lang="ru-RU" b="1" dirty="0">
                <a:solidFill>
                  <a:srgbClr val="C00000"/>
                </a:solidFill>
              </a:rPr>
              <a:t> Мирослав Іванович </a:t>
            </a:r>
            <a:r>
              <a:rPr lang="ru-RU" b="1" dirty="0">
                <a:solidFill>
                  <a:srgbClr val="002060"/>
                </a:solidFill>
              </a:rPr>
              <a:t>– </a:t>
            </a:r>
            <a:r>
              <a:rPr lang="ru-RU" b="1" dirty="0" err="1">
                <a:solidFill>
                  <a:srgbClr val="002060"/>
                </a:solidFill>
              </a:rPr>
              <a:t>завідувач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кафедри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Національного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педагогічного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університету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імені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М.П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Драгоманова</a:t>
            </a:r>
            <a:r>
              <a:rPr lang="ru-RU" b="1" dirty="0">
                <a:solidFill>
                  <a:srgbClr val="002060"/>
                </a:solidFill>
              </a:rPr>
              <a:t>, доктор </a:t>
            </a:r>
            <a:r>
              <a:rPr lang="ru-RU" b="1" dirty="0" err="1">
                <a:solidFill>
                  <a:srgbClr val="002060"/>
                </a:solidFill>
              </a:rPr>
              <a:t>педагогічних</a:t>
            </a:r>
            <a:r>
              <a:rPr lang="ru-RU" b="1" dirty="0">
                <a:solidFill>
                  <a:srgbClr val="002060"/>
                </a:solidFill>
              </a:rPr>
              <a:t> наук, </a:t>
            </a:r>
            <a:r>
              <a:rPr lang="ru-RU" b="1" dirty="0" err="1">
                <a:solidFill>
                  <a:srgbClr val="002060"/>
                </a:solidFill>
              </a:rPr>
              <a:t>професор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дійсний</a:t>
            </a:r>
            <a:r>
              <a:rPr lang="ru-RU" b="1" dirty="0">
                <a:solidFill>
                  <a:srgbClr val="002060"/>
                </a:solidFill>
              </a:rPr>
              <a:t> член НАПН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47369" y="3874838"/>
            <a:ext cx="7124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err="1">
                <a:solidFill>
                  <a:srgbClr val="C00000"/>
                </a:solidFill>
              </a:rPr>
              <a:t>Білоусова</a:t>
            </a:r>
            <a:r>
              <a:rPr lang="ru-RU" b="1" dirty="0">
                <a:solidFill>
                  <a:srgbClr val="C00000"/>
                </a:solidFill>
              </a:rPr>
              <a:t> Людмила </a:t>
            </a:r>
            <a:r>
              <a:rPr lang="ru-RU" b="1" dirty="0" err="1">
                <a:solidFill>
                  <a:srgbClr val="C00000"/>
                </a:solidFill>
              </a:rPr>
              <a:t>Іванівна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</a:t>
            </a:r>
            <a:r>
              <a:rPr lang="ru-RU" b="1" dirty="0" err="1">
                <a:solidFill>
                  <a:srgbClr val="002060"/>
                </a:solidFill>
              </a:rPr>
              <a:t>завідувачка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кафедри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інформатики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Харківського</a:t>
            </a:r>
            <a:r>
              <a:rPr lang="ru-RU" b="1" dirty="0">
                <a:solidFill>
                  <a:srgbClr val="002060"/>
                </a:solidFill>
              </a:rPr>
              <a:t> державного </a:t>
            </a:r>
            <a:r>
              <a:rPr lang="ru-RU" b="1" dirty="0" err="1">
                <a:solidFill>
                  <a:srgbClr val="002060"/>
                </a:solidFill>
              </a:rPr>
              <a:t>педагогічного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університету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імені</a:t>
            </a:r>
            <a:r>
              <a:rPr lang="ru-RU" b="1" dirty="0">
                <a:solidFill>
                  <a:srgbClr val="002060"/>
                </a:solidFill>
              </a:rPr>
              <a:t> Г. С. Сковороди, </a:t>
            </a:r>
            <a:r>
              <a:rPr lang="ru-RU" b="1" dirty="0" err="1" smtClean="0">
                <a:solidFill>
                  <a:srgbClr val="002060"/>
                </a:solidFill>
              </a:rPr>
              <a:t>професор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400947"/>
            <a:ext cx="7119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C00000"/>
                </a:solidFill>
              </a:rPr>
              <a:t>Львов </a:t>
            </a:r>
            <a:r>
              <a:rPr lang="ru-RU" b="1" dirty="0" smtClean="0">
                <a:solidFill>
                  <a:srgbClr val="C00000"/>
                </a:solidFill>
              </a:rPr>
              <a:t>Михайло </a:t>
            </a:r>
            <a:r>
              <a:rPr lang="ru-RU" b="1" dirty="0" err="1">
                <a:solidFill>
                  <a:srgbClr val="C00000"/>
                </a:solidFill>
              </a:rPr>
              <a:t>Сергійович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</a:t>
            </a:r>
            <a:r>
              <a:rPr lang="ru-RU" b="1" dirty="0" err="1">
                <a:solidFill>
                  <a:srgbClr val="002060"/>
                </a:solidFill>
              </a:rPr>
              <a:t>професор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кафедри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інформатики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Херсонського</a:t>
            </a:r>
            <a:r>
              <a:rPr lang="ru-RU" b="1" dirty="0">
                <a:solidFill>
                  <a:srgbClr val="002060"/>
                </a:solidFill>
              </a:rPr>
              <a:t> державного </a:t>
            </a:r>
            <a:r>
              <a:rPr lang="ru-RU" b="1" dirty="0" err="1">
                <a:solidFill>
                  <a:srgbClr val="002060"/>
                </a:solidFill>
              </a:rPr>
              <a:t>університету</a:t>
            </a:r>
            <a:r>
              <a:rPr lang="ru-RU" b="1" dirty="0">
                <a:solidFill>
                  <a:srgbClr val="002060"/>
                </a:solidFill>
              </a:rPr>
              <a:t>, доктор </a:t>
            </a:r>
            <a:r>
              <a:rPr lang="ru-RU" b="1" dirty="0" err="1" smtClean="0">
                <a:solidFill>
                  <a:srgbClr val="002060"/>
                </a:solidFill>
              </a:rPr>
              <a:t>фізико-математичних</a:t>
            </a:r>
            <a:r>
              <a:rPr lang="ru-RU" b="1" dirty="0" smtClean="0">
                <a:solidFill>
                  <a:srgbClr val="002060"/>
                </a:solidFill>
              </a:rPr>
              <a:t> наук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zhald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5734"/>
            <a:ext cx="9525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ілоусова Людмила Іванів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434" y="3613377"/>
            <a:ext cx="1098575" cy="14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su.ks.ua/FileDownload.ashx/Lvov.jpg?id=8cf9c456-3d49-4282-9c74-ecac8cfa9362&amp;width=150&amp;height=22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39"/>
          <a:stretch/>
        </p:blipFill>
        <p:spPr bwMode="auto">
          <a:xfrm>
            <a:off x="460413" y="5229200"/>
            <a:ext cx="1028596" cy="138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77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секцій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5577" y="1340768"/>
            <a:ext cx="8749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0070C0"/>
                </a:solidFill>
              </a:rPr>
              <a:t>Секція</a:t>
            </a:r>
            <a:r>
              <a:rPr lang="ru-RU" b="1" dirty="0">
                <a:solidFill>
                  <a:srgbClr val="0070C0"/>
                </a:solidFill>
              </a:rPr>
              <a:t> №3 "</a:t>
            </a:r>
            <a:r>
              <a:rPr lang="ru-RU" b="1" dirty="0" err="1">
                <a:solidFill>
                  <a:srgbClr val="0070C0"/>
                </a:solidFill>
              </a:rPr>
              <a:t>Підвищення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кваліфікації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вчителів</a:t>
            </a:r>
            <a:r>
              <a:rPr lang="ru-RU" b="1" dirty="0">
                <a:solidFill>
                  <a:srgbClr val="0070C0"/>
                </a:solidFill>
              </a:rPr>
              <a:t> та </a:t>
            </a:r>
            <a:r>
              <a:rPr lang="ru-RU" b="1" dirty="0" err="1">
                <a:solidFill>
                  <a:srgbClr val="0070C0"/>
                </a:solidFill>
              </a:rPr>
              <a:t>викладачів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з </a:t>
            </a:r>
            <a:r>
              <a:rPr lang="ru-RU" b="1" dirty="0" err="1">
                <a:solidFill>
                  <a:srgbClr val="0070C0"/>
                </a:solidFill>
              </a:rPr>
              <a:t>використання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інформаційно-комунікаційних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технологій</a:t>
            </a:r>
            <a:r>
              <a:rPr lang="ru-RU" b="1" dirty="0">
                <a:solidFill>
                  <a:srgbClr val="0070C0"/>
                </a:solidFill>
              </a:rPr>
              <a:t>"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4659" y="2420888"/>
            <a:ext cx="7255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C00000"/>
                </a:solidFill>
              </a:rPr>
              <a:t>Олійник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Віктор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Васильович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r>
              <a:rPr lang="ru-RU" b="1" dirty="0">
                <a:solidFill>
                  <a:srgbClr val="002060"/>
                </a:solidFill>
              </a:rPr>
              <a:t>ректор ДВНЗ "</a:t>
            </a:r>
            <a:r>
              <a:rPr lang="ru-RU" b="1" dirty="0" err="1">
                <a:solidFill>
                  <a:srgbClr val="002060"/>
                </a:solidFill>
              </a:rPr>
              <a:t>Університет</a:t>
            </a:r>
            <a:r>
              <a:rPr lang="ru-RU" b="1" dirty="0">
                <a:solidFill>
                  <a:srgbClr val="002060"/>
                </a:solidFill>
              </a:rPr>
              <a:t> менеджменту </a:t>
            </a:r>
            <a:r>
              <a:rPr lang="ru-RU" b="1" dirty="0" err="1">
                <a:solidFill>
                  <a:srgbClr val="002060"/>
                </a:solidFill>
              </a:rPr>
              <a:t>освіти</a:t>
            </a:r>
            <a:r>
              <a:rPr lang="ru-RU" b="1" dirty="0">
                <a:solidFill>
                  <a:srgbClr val="002060"/>
                </a:solidFill>
              </a:rPr>
              <a:t>" НАПН </a:t>
            </a:r>
            <a:r>
              <a:rPr lang="ru-RU" b="1" dirty="0" err="1">
                <a:solidFill>
                  <a:srgbClr val="002060"/>
                </a:solidFill>
              </a:rPr>
              <a:t>України</a:t>
            </a:r>
            <a:r>
              <a:rPr lang="ru-RU" b="1" dirty="0">
                <a:solidFill>
                  <a:srgbClr val="002060"/>
                </a:solidFill>
              </a:rPr>
              <a:t>, доктор </a:t>
            </a:r>
            <a:r>
              <a:rPr lang="ru-RU" b="1" dirty="0" err="1" smtClean="0">
                <a:solidFill>
                  <a:srgbClr val="002060"/>
                </a:solidFill>
              </a:rPr>
              <a:t>педагогічних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наук, </a:t>
            </a:r>
            <a:r>
              <a:rPr lang="ru-RU" b="1" dirty="0" err="1">
                <a:solidFill>
                  <a:srgbClr val="002060"/>
                </a:solidFill>
              </a:rPr>
              <a:t>професор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дійсний</a:t>
            </a:r>
            <a:r>
              <a:rPr lang="ru-RU" b="1" dirty="0">
                <a:solidFill>
                  <a:srgbClr val="002060"/>
                </a:solidFill>
              </a:rPr>
              <a:t> член НАПН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4659" y="3645024"/>
            <a:ext cx="7409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err="1">
                <a:solidFill>
                  <a:srgbClr val="C00000"/>
                </a:solidFill>
              </a:rPr>
              <a:t>Пушкарьова</a:t>
            </a:r>
            <a:r>
              <a:rPr lang="ru-RU" b="1" dirty="0">
                <a:solidFill>
                  <a:srgbClr val="C00000"/>
                </a:solidFill>
              </a:rPr>
              <a:t> Тамара </a:t>
            </a:r>
            <a:r>
              <a:rPr lang="ru-RU" b="1" dirty="0" err="1">
                <a:solidFill>
                  <a:srgbClr val="C00000"/>
                </a:solidFill>
              </a:rPr>
              <a:t>Олексіївна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заступник директора </a:t>
            </a:r>
            <a:r>
              <a:rPr lang="ru-RU" b="1" dirty="0" err="1">
                <a:solidFill>
                  <a:srgbClr val="002060"/>
                </a:solidFill>
              </a:rPr>
              <a:t>Інституту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інноваційних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технологій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змісту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освіти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Міністерства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освіти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smtClean="0">
                <a:solidFill>
                  <a:srgbClr val="002060"/>
                </a:solidFill>
              </a:rPr>
              <a:t>науки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r>
              <a:rPr lang="ru-RU" b="1" dirty="0">
                <a:solidFill>
                  <a:srgbClr val="002060"/>
                </a:solidFill>
              </a:rPr>
              <a:t>, кандидат </a:t>
            </a:r>
            <a:r>
              <a:rPr lang="ru-RU" b="1" dirty="0" err="1">
                <a:solidFill>
                  <a:srgbClr val="002060"/>
                </a:solidFill>
              </a:rPr>
              <a:t>педагогічних</a:t>
            </a:r>
            <a:r>
              <a:rPr lang="ru-RU" b="1" dirty="0">
                <a:solidFill>
                  <a:srgbClr val="002060"/>
                </a:solidFill>
              </a:rPr>
              <a:t> наук, </a:t>
            </a:r>
            <a:r>
              <a:rPr lang="ru-RU" b="1" dirty="0" smtClean="0">
                <a:solidFill>
                  <a:srgbClr val="002060"/>
                </a:solidFill>
              </a:rPr>
              <a:t>доцент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4658" y="5157192"/>
            <a:ext cx="7379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C00000"/>
                </a:solidFill>
              </a:rPr>
              <a:t>Чернікова</a:t>
            </a:r>
            <a:r>
              <a:rPr lang="ru-RU" b="1" dirty="0" smtClean="0">
                <a:solidFill>
                  <a:srgbClr val="C00000"/>
                </a:solidFill>
              </a:rPr>
              <a:t> Людмила </a:t>
            </a:r>
            <a:r>
              <a:rPr lang="ru-RU" b="1" dirty="0" err="1" smtClean="0">
                <a:solidFill>
                  <a:srgbClr val="C00000"/>
                </a:solidFill>
              </a:rPr>
              <a:t>Антонівна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r>
              <a:rPr lang="ru-RU" b="1" dirty="0" err="1">
                <a:solidFill>
                  <a:srgbClr val="002060"/>
                </a:solidFill>
              </a:rPr>
              <a:t>завідувач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кафедри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інформатики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інформаційних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технологій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освіті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Запорізького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обласного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інституту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післядипломної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педагогічної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освіти</a:t>
            </a:r>
            <a:r>
              <a:rPr lang="ru-RU" b="1" dirty="0">
                <a:solidFill>
                  <a:srgbClr val="002060"/>
                </a:solidFill>
              </a:rPr>
              <a:t>, кандидат </a:t>
            </a:r>
            <a:r>
              <a:rPr lang="ru-RU" b="1" dirty="0" err="1">
                <a:solidFill>
                  <a:srgbClr val="002060"/>
                </a:solidFill>
              </a:rPr>
              <a:t>педагогічних</a:t>
            </a:r>
            <a:r>
              <a:rPr lang="ru-RU" b="1" dirty="0">
                <a:solidFill>
                  <a:srgbClr val="002060"/>
                </a:solidFill>
              </a:rPr>
              <a:t> наук</a:t>
            </a:r>
          </a:p>
        </p:txBody>
      </p:sp>
      <p:pic>
        <p:nvPicPr>
          <p:cNvPr id="2050" name="Picture 2" descr="Пушкарьова Тамара Олексіїв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079" y="3645024"/>
            <a:ext cx="1151590" cy="119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іктор Васильович Олійник :: Ректор Університету менеджменту освіти НАПН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577" y="2130057"/>
            <a:ext cx="1102551" cy="14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zoippo.zp.ua/pages/persony/persony/cherniko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079" y="5013176"/>
            <a:ext cx="1178747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994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секцій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Секція</a:t>
            </a:r>
            <a:r>
              <a:rPr lang="ru-RU" b="1" dirty="0"/>
              <a:t> №4 "</a:t>
            </a:r>
            <a:r>
              <a:rPr lang="ru-RU" b="1" dirty="0" err="1"/>
              <a:t>Комп'ютерно</a:t>
            </a:r>
            <a:r>
              <a:rPr lang="ru-RU" b="1" dirty="0"/>
              <a:t> </a:t>
            </a:r>
            <a:r>
              <a:rPr lang="ru-RU" b="1" dirty="0" err="1"/>
              <a:t>орієнтовані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r>
              <a:rPr lang="ru-RU" b="1" dirty="0"/>
              <a:t> </a:t>
            </a:r>
            <a:r>
              <a:rPr lang="ru-RU" b="1" dirty="0" err="1"/>
              <a:t>загальноосвітніх</a:t>
            </a:r>
            <a:r>
              <a:rPr lang="ru-RU" b="1" dirty="0"/>
              <a:t> </a:t>
            </a:r>
            <a:r>
              <a:rPr lang="ru-RU" b="1" dirty="0" err="1"/>
              <a:t>навчальних</a:t>
            </a:r>
            <a:r>
              <a:rPr lang="ru-RU" b="1" dirty="0"/>
              <a:t> </a:t>
            </a:r>
            <a:r>
              <a:rPr lang="ru-RU" b="1" dirty="0" err="1"/>
              <a:t>закладів</a:t>
            </a:r>
            <a:r>
              <a:rPr lang="ru-RU" b="1" dirty="0"/>
              <a:t>"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49289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C00000"/>
                </a:solidFill>
              </a:rPr>
              <a:t>Биков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Валерій</a:t>
            </a:r>
            <a:r>
              <a:rPr lang="ru-RU" b="1" dirty="0">
                <a:solidFill>
                  <a:srgbClr val="C00000"/>
                </a:solidFill>
              </a:rPr>
              <a:t> Юхимович </a:t>
            </a:r>
            <a:r>
              <a:rPr lang="ru-RU" b="1" dirty="0">
                <a:solidFill>
                  <a:srgbClr val="002060"/>
                </a:solidFill>
              </a:rPr>
              <a:t>– директор </a:t>
            </a:r>
            <a:r>
              <a:rPr lang="ru-RU" b="1" dirty="0" err="1">
                <a:solidFill>
                  <a:srgbClr val="002060"/>
                </a:solidFill>
              </a:rPr>
              <a:t>Інституту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інформаційних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технологій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засобів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навчання</a:t>
            </a:r>
            <a:r>
              <a:rPr lang="ru-RU" b="1" dirty="0">
                <a:solidFill>
                  <a:srgbClr val="002060"/>
                </a:solidFill>
              </a:rPr>
              <a:t> НАПН </a:t>
            </a:r>
            <a:r>
              <a:rPr lang="ru-RU" b="1" dirty="0" err="1">
                <a:solidFill>
                  <a:srgbClr val="002060"/>
                </a:solidFill>
              </a:rPr>
              <a:t>України</a:t>
            </a:r>
            <a:r>
              <a:rPr lang="ru-RU" b="1" dirty="0">
                <a:solidFill>
                  <a:srgbClr val="002060"/>
                </a:solidFill>
              </a:rPr>
              <a:t>, доктор </a:t>
            </a:r>
            <a:r>
              <a:rPr lang="ru-RU" b="1" dirty="0" err="1">
                <a:solidFill>
                  <a:srgbClr val="002060"/>
                </a:solidFill>
              </a:rPr>
              <a:t>техн</a:t>
            </a:r>
            <a:r>
              <a:rPr lang="ru-RU" b="1" dirty="0">
                <a:solidFill>
                  <a:srgbClr val="002060"/>
                </a:solidFill>
              </a:rPr>
              <a:t>. наук, </a:t>
            </a:r>
            <a:r>
              <a:rPr lang="ru-RU" b="1" dirty="0" err="1">
                <a:solidFill>
                  <a:srgbClr val="002060"/>
                </a:solidFill>
              </a:rPr>
              <a:t>професор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дійсний</a:t>
            </a:r>
            <a:r>
              <a:rPr lang="ru-RU" b="1" dirty="0">
                <a:solidFill>
                  <a:srgbClr val="002060"/>
                </a:solidFill>
              </a:rPr>
              <a:t> член НАПН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6336" y="393305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err="1">
                <a:solidFill>
                  <a:srgbClr val="C00000"/>
                </a:solidFill>
              </a:rPr>
              <a:t>Гладковський</a:t>
            </a:r>
            <a:r>
              <a:rPr lang="ru-RU" b="1" dirty="0">
                <a:solidFill>
                  <a:srgbClr val="C00000"/>
                </a:solidFill>
              </a:rPr>
              <a:t> Роман </a:t>
            </a:r>
            <a:r>
              <a:rPr lang="ru-RU" b="1" dirty="0" err="1">
                <a:solidFill>
                  <a:srgbClr val="C00000"/>
                </a:solidFill>
              </a:rPr>
              <a:t>Васильович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</a:t>
            </a:r>
            <a:r>
              <a:rPr lang="ru-RU" b="1" dirty="0" err="1">
                <a:solidFill>
                  <a:srgbClr val="002060"/>
                </a:solidFill>
              </a:rPr>
              <a:t>головний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спеціаліст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Міністерства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освіти</a:t>
            </a:r>
            <a:r>
              <a:rPr lang="ru-RU" b="1" dirty="0">
                <a:solidFill>
                  <a:srgbClr val="002060"/>
                </a:solidFill>
              </a:rPr>
              <a:t> і науки, </a:t>
            </a:r>
            <a:r>
              <a:rPr lang="ru-RU" b="1" dirty="0" err="1">
                <a:solidFill>
                  <a:srgbClr val="002060"/>
                </a:solidFill>
              </a:rPr>
              <a:t>молоді</a:t>
            </a:r>
            <a:r>
              <a:rPr lang="ru-RU" b="1" dirty="0">
                <a:solidFill>
                  <a:srgbClr val="002060"/>
                </a:solidFill>
              </a:rPr>
              <a:t> та спорту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199415"/>
            <a:ext cx="71836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err="1" smtClean="0">
                <a:solidFill>
                  <a:srgbClr val="C00000"/>
                </a:solidFill>
              </a:rPr>
              <a:t>Лапінський</a:t>
            </a:r>
            <a:r>
              <a:rPr lang="ru-RU" b="1" dirty="0" smtClean="0">
                <a:solidFill>
                  <a:srgbClr val="C00000"/>
                </a:solidFill>
              </a:rPr>
              <a:t> Віталій </a:t>
            </a:r>
            <a:r>
              <a:rPr lang="ru-RU" b="1" dirty="0" err="1" smtClean="0">
                <a:solidFill>
                  <a:srgbClr val="C00000"/>
                </a:solidFill>
              </a:rPr>
              <a:t>Васильович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r>
              <a:rPr lang="ru-RU" b="1" dirty="0" err="1">
                <a:solidFill>
                  <a:srgbClr val="002060"/>
                </a:solidFill>
              </a:rPr>
              <a:t>завідувач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лабораторії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навчання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інформатики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Інституту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педагогіки</a:t>
            </a:r>
            <a:r>
              <a:rPr lang="ru-RU" b="1" dirty="0">
                <a:solidFill>
                  <a:srgbClr val="002060"/>
                </a:solidFill>
              </a:rPr>
              <a:t> НАПН </a:t>
            </a:r>
            <a:r>
              <a:rPr lang="ru-RU" b="1" dirty="0" err="1">
                <a:solidFill>
                  <a:srgbClr val="002060"/>
                </a:solidFill>
              </a:rPr>
              <a:t>України</a:t>
            </a:r>
            <a:r>
              <a:rPr lang="ru-RU" b="1" dirty="0">
                <a:solidFill>
                  <a:srgbClr val="002060"/>
                </a:solidFill>
              </a:rPr>
              <a:t>, канд. </a:t>
            </a:r>
            <a:r>
              <a:rPr lang="ru-RU" b="1" dirty="0" err="1">
                <a:solidFill>
                  <a:srgbClr val="002060"/>
                </a:solidFill>
              </a:rPr>
              <a:t>фіз</a:t>
            </a:r>
            <a:r>
              <a:rPr lang="ru-RU" b="1" dirty="0">
                <a:solidFill>
                  <a:srgbClr val="002060"/>
                </a:solidFill>
              </a:rPr>
              <a:t>.-мат. наук, доцент</a:t>
            </a:r>
          </a:p>
        </p:txBody>
      </p:sp>
      <p:pic>
        <p:nvPicPr>
          <p:cNvPr id="4098" name="Picture 2" descr="http://www.university.kherson.ua/FileDownload.ashx/Bikov.jpg?id=ca59815f-a59d-485f-8d51-11c476e9a3cb&amp;width=150&amp;height=2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115" y="2156028"/>
            <a:ext cx="962275" cy="146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lapinsky.at.ua/morda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042" y="5013176"/>
            <a:ext cx="1080420" cy="12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996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Партнери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5728" y="1844824"/>
            <a:ext cx="6550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Свириденко Ольга Сергіївна</a:t>
            </a:r>
            <a:r>
              <a:rPr lang="ru-RU" b="1" dirty="0">
                <a:solidFill>
                  <a:srgbClr val="002060"/>
                </a:solidFill>
              </a:rPr>
              <a:t> – </a:t>
            </a:r>
            <a:r>
              <a:rPr lang="ru-RU" b="1" dirty="0" err="1">
                <a:solidFill>
                  <a:srgbClr val="002060"/>
                </a:solidFill>
              </a:rPr>
              <a:t>керівник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програми</a:t>
            </a:r>
            <a:r>
              <a:rPr lang="ru-RU" b="1" dirty="0">
                <a:solidFill>
                  <a:srgbClr val="002060"/>
                </a:solidFill>
              </a:rPr>
              <a:t> «Партнерство в </a:t>
            </a:r>
            <a:r>
              <a:rPr lang="ru-RU" b="1" dirty="0" err="1">
                <a:solidFill>
                  <a:srgbClr val="002060"/>
                </a:solidFill>
              </a:rPr>
              <a:t>навчанні</a:t>
            </a:r>
            <a:r>
              <a:rPr lang="ru-RU" b="1" dirty="0">
                <a:solidFill>
                  <a:srgbClr val="002060"/>
                </a:solidFill>
              </a:rPr>
              <a:t>» Майкрософт </a:t>
            </a:r>
            <a:r>
              <a:rPr lang="ru-RU" b="1" dirty="0" err="1">
                <a:solidFill>
                  <a:srgbClr val="002060"/>
                </a:solidFill>
              </a:rPr>
              <a:t>Україна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5728" y="2709837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C00000"/>
                </a:solidFill>
              </a:rPr>
              <a:t>Сєдов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Євген</a:t>
            </a:r>
            <a:r>
              <a:rPr lang="ru-RU" b="1" dirty="0">
                <a:solidFill>
                  <a:srgbClr val="C00000"/>
                </a:solidFill>
              </a:rPr>
              <a:t> Петрович</a:t>
            </a:r>
            <a:r>
              <a:rPr lang="ru-RU" b="1" dirty="0">
                <a:solidFill>
                  <a:srgbClr val="002060"/>
                </a:solidFill>
              </a:rPr>
              <a:t> – к.т.н., доцент, проректор з </a:t>
            </a:r>
            <a:r>
              <a:rPr lang="ru-RU" b="1" dirty="0" err="1">
                <a:solidFill>
                  <a:srgbClr val="002060"/>
                </a:solidFill>
              </a:rPr>
              <a:t>інноваційних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інформаційних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технологій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Південноукраїнського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національного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педагогічного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університету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імені</a:t>
            </a:r>
            <a:r>
              <a:rPr lang="ru-RU" b="1" dirty="0">
                <a:solidFill>
                  <a:srgbClr val="002060"/>
                </a:solidFill>
              </a:rPr>
              <a:t> К.Д. </a:t>
            </a:r>
            <a:r>
              <a:rPr lang="ru-RU" b="1" dirty="0" err="1">
                <a:solidFill>
                  <a:srgbClr val="002060"/>
                </a:solidFill>
              </a:rPr>
              <a:t>Ушинського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4" descr="http://www.extremetech.com/wp-content/uploads/2011/08/intel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189" y="5057783"/>
            <a:ext cx="1677341" cy="1107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85728" y="4071321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err="1" smtClean="0">
                <a:solidFill>
                  <a:srgbClr val="C00000"/>
                </a:solidFill>
              </a:rPr>
              <a:t>Кочарян</a:t>
            </a:r>
            <a:r>
              <a:rPr lang="uk-UA" b="1" dirty="0" smtClean="0">
                <a:solidFill>
                  <a:srgbClr val="C00000"/>
                </a:solidFill>
              </a:rPr>
              <a:t> Артур </a:t>
            </a:r>
            <a:r>
              <a:rPr lang="uk-UA" b="1" dirty="0" smtClean="0">
                <a:solidFill>
                  <a:srgbClr val="002060"/>
                </a:solidFill>
              </a:rPr>
              <a:t>- </a:t>
            </a:r>
            <a:r>
              <a:rPr lang="ru-RU" b="1" dirty="0">
                <a:solidFill>
                  <a:srgbClr val="002060"/>
                </a:solidFill>
              </a:rPr>
              <a:t>координатор </a:t>
            </a:r>
            <a:r>
              <a:rPr lang="ru-RU" b="1" dirty="0" err="1">
                <a:solidFill>
                  <a:srgbClr val="002060"/>
                </a:solidFill>
              </a:rPr>
              <a:t>програми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Microsoft "</a:t>
            </a:r>
            <a:r>
              <a:rPr lang="ru-RU" b="1" dirty="0" err="1">
                <a:solidFill>
                  <a:srgbClr val="002060"/>
                </a:solidFill>
              </a:rPr>
              <a:t>Школи-новатори</a:t>
            </a:r>
            <a:r>
              <a:rPr lang="ru-RU" b="1" dirty="0">
                <a:solidFill>
                  <a:srgbClr val="002060"/>
                </a:solidFill>
              </a:rPr>
              <a:t>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792" y="5149267"/>
            <a:ext cx="6304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C00000"/>
                </a:solidFill>
              </a:rPr>
              <a:t>П</a:t>
            </a:r>
            <a:r>
              <a:rPr lang="ru-RU" b="1" dirty="0" err="1" smtClean="0">
                <a:solidFill>
                  <a:srgbClr val="C00000"/>
                </a:solidFill>
              </a:rPr>
              <a:t>римаченко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Олексій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Іанович</a:t>
            </a:r>
            <a:r>
              <a:rPr lang="ru-RU" b="1" dirty="0">
                <a:solidFill>
                  <a:srgbClr val="002060"/>
                </a:solidFill>
              </a:rPr>
              <a:t> – тренер з </a:t>
            </a:r>
            <a:r>
              <a:rPr lang="ru-RU" b="1" dirty="0" err="1">
                <a:solidFill>
                  <a:srgbClr val="002060"/>
                </a:solidFill>
              </a:rPr>
              <a:t>продукції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Intel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www.profi-forex.org/system/news/microsoft-ces-booth_1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62" y="2491155"/>
            <a:ext cx="2117593" cy="1165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08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Запрошені доповідачі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484784"/>
            <a:ext cx="3744416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Гущина </a:t>
            </a:r>
            <a:r>
              <a:rPr lang="ru-RU" sz="2000" b="1" dirty="0" err="1"/>
              <a:t>Наталія</a:t>
            </a:r>
            <a:r>
              <a:rPr lang="ru-RU" sz="2000" b="1" dirty="0"/>
              <a:t> </a:t>
            </a:r>
            <a:r>
              <a:rPr lang="ru-RU" sz="2000" b="1" dirty="0" err="1"/>
              <a:t>Іванівна</a:t>
            </a:r>
            <a:r>
              <a:rPr lang="ru-RU" sz="2000" b="1" dirty="0"/>
              <a:t> </a:t>
            </a:r>
          </a:p>
          <a:p>
            <a:pPr marL="0" indent="0" algn="ctr">
              <a:buNone/>
            </a:pPr>
            <a:r>
              <a:rPr lang="ru-RU" sz="2000" b="1" dirty="0" smtClean="0"/>
              <a:t>Паньков </a:t>
            </a:r>
            <a:r>
              <a:rPr lang="ru-RU" sz="2000" b="1" dirty="0" err="1"/>
              <a:t>Андрій</a:t>
            </a:r>
            <a:r>
              <a:rPr lang="ru-RU" sz="2000" b="1" dirty="0"/>
              <a:t> </a:t>
            </a:r>
            <a:r>
              <a:rPr lang="ru-RU" sz="2000" b="1" dirty="0" smtClean="0"/>
              <a:t>Вікторович</a:t>
            </a:r>
          </a:p>
          <a:p>
            <a:pPr marL="0" indent="0" algn="ctr">
              <a:buNone/>
            </a:pPr>
            <a:r>
              <a:rPr lang="ru-RU" sz="2000" b="1" dirty="0" err="1"/>
              <a:t>Шакотько</a:t>
            </a:r>
            <a:r>
              <a:rPr lang="ru-RU" sz="2000" b="1" dirty="0"/>
              <a:t> </a:t>
            </a:r>
            <a:r>
              <a:rPr lang="ru-RU" sz="2000" b="1" dirty="0" err="1"/>
              <a:t>Віктор</a:t>
            </a:r>
            <a:r>
              <a:rPr lang="ru-RU" sz="2000" b="1" dirty="0"/>
              <a:t> </a:t>
            </a:r>
            <a:r>
              <a:rPr lang="ru-RU" sz="2000" b="1" dirty="0" err="1" smtClean="0"/>
              <a:t>Васильович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err="1" smtClean="0"/>
              <a:t>Ривкінд</a:t>
            </a:r>
            <a:r>
              <a:rPr lang="ru-RU" sz="2000" b="1" dirty="0"/>
              <a:t> Йосиф </a:t>
            </a:r>
            <a:r>
              <a:rPr lang="ru-RU" sz="2000" b="1" dirty="0" smtClean="0"/>
              <a:t>Якович</a:t>
            </a:r>
          </a:p>
          <a:p>
            <a:pPr marL="0" indent="0" algn="ctr">
              <a:buNone/>
            </a:pPr>
            <a:r>
              <a:rPr lang="ru-RU" sz="2000" b="1" dirty="0" smtClean="0"/>
              <a:t>Карташова </a:t>
            </a:r>
            <a:r>
              <a:rPr lang="ru-RU" sz="2000" b="1" dirty="0"/>
              <a:t>Любовь </a:t>
            </a:r>
            <a:r>
              <a:rPr lang="ru-RU" sz="2000" b="1" dirty="0" err="1" smtClean="0"/>
              <a:t>Андріївна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/>
              <a:t>Руденко </a:t>
            </a:r>
            <a:r>
              <a:rPr lang="ru-RU" sz="2000" b="1" dirty="0" err="1"/>
              <a:t>Віктор</a:t>
            </a:r>
            <a:r>
              <a:rPr lang="ru-RU" sz="2000" b="1" dirty="0"/>
              <a:t> </a:t>
            </a:r>
            <a:r>
              <a:rPr lang="ru-RU" sz="2000" b="1" dirty="0" err="1" smtClean="0"/>
              <a:t>Дмитрович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err="1"/>
              <a:t>Барна</a:t>
            </a:r>
            <a:r>
              <a:rPr lang="ru-RU" sz="2000" b="1" dirty="0"/>
              <a:t> Ольга </a:t>
            </a:r>
            <a:r>
              <a:rPr lang="ru-RU" sz="2000" b="1" dirty="0" err="1" smtClean="0"/>
              <a:t>Василівна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err="1"/>
              <a:t>Спірін</a:t>
            </a:r>
            <a:r>
              <a:rPr lang="ru-RU" sz="2000" b="1" dirty="0"/>
              <a:t> Олег </a:t>
            </a:r>
            <a:r>
              <a:rPr lang="ru-RU" sz="2000" b="1" dirty="0" smtClean="0"/>
              <a:t>Михайлович</a:t>
            </a:r>
          </a:p>
          <a:p>
            <a:pPr marL="0" indent="0" algn="ctr">
              <a:buNone/>
            </a:pPr>
            <a:r>
              <a:rPr lang="ru-RU" sz="2000" b="1" dirty="0"/>
              <a:t>Примаченко </a:t>
            </a:r>
            <a:r>
              <a:rPr lang="ru-RU" sz="2000" b="1" dirty="0" err="1"/>
              <a:t>Олексій</a:t>
            </a:r>
            <a:r>
              <a:rPr lang="ru-RU" sz="2000" b="1" dirty="0"/>
              <a:t> </a:t>
            </a:r>
            <a:r>
              <a:rPr lang="ru-RU" sz="2000" b="1" dirty="0" err="1" smtClean="0"/>
              <a:t>Іванович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/>
              <a:t>Тихонова Тетяна </a:t>
            </a:r>
            <a:r>
              <a:rPr lang="ru-RU" sz="2000" b="1" dirty="0" err="1" smtClean="0"/>
              <a:t>Валентинівна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/>
              <a:t> </a:t>
            </a:r>
            <a:r>
              <a:rPr lang="ru-RU" sz="2000" b="1" dirty="0" err="1"/>
              <a:t>Малий</a:t>
            </a:r>
            <a:r>
              <a:rPr lang="ru-RU" sz="2000" b="1" dirty="0"/>
              <a:t> Петро </a:t>
            </a:r>
            <a:r>
              <a:rPr lang="ru-RU" sz="2000" b="1" dirty="0" smtClean="0"/>
              <a:t>Михайлович</a:t>
            </a:r>
          </a:p>
          <a:p>
            <a:pPr marL="0" indent="0" algn="ctr">
              <a:buNone/>
            </a:pPr>
            <a:r>
              <a:rPr lang="ru-RU" sz="2000" b="1" dirty="0"/>
              <a:t>Чала Марина  </a:t>
            </a:r>
            <a:r>
              <a:rPr lang="ru-RU" sz="2000" b="1" dirty="0" err="1" smtClean="0"/>
              <a:t>Станіславівна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err="1"/>
              <a:t>Палюшок</a:t>
            </a:r>
            <a:r>
              <a:rPr lang="ru-RU" sz="2000" b="1" dirty="0"/>
              <a:t> </a:t>
            </a:r>
            <a:r>
              <a:rPr lang="ru-RU" sz="2000" b="1" dirty="0" err="1"/>
              <a:t>Лілія</a:t>
            </a:r>
            <a:r>
              <a:rPr lang="ru-RU" sz="2000" b="1" dirty="0"/>
              <a:t> </a:t>
            </a:r>
            <a:r>
              <a:rPr lang="ru-RU" sz="2000" b="1" dirty="0" err="1" smtClean="0"/>
              <a:t>Володимирівна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err="1"/>
              <a:t>Ребрина</a:t>
            </a:r>
            <a:r>
              <a:rPr lang="ru-RU" sz="2000" b="1" dirty="0"/>
              <a:t> Віталій </a:t>
            </a:r>
            <a:r>
              <a:rPr lang="ru-RU" sz="2000" b="1" dirty="0" err="1"/>
              <a:t>Арсенійович</a:t>
            </a:r>
            <a:endParaRPr lang="ru-RU" sz="2000" b="1" dirty="0"/>
          </a:p>
        </p:txBody>
      </p:sp>
      <p:pic>
        <p:nvPicPr>
          <p:cNvPr id="5122" name="Picture 2" descr="http://testlab.kiev.ua/news/wp-content/uploads/2012/06/konferenci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799"/>
            <a:ext cx="2158678" cy="1541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t2.gstatic.com/images?q=tbn:ANd9GcTkXXs8SqwmQWhANpeBWPlh_WDoGwHHTkAhBWMGyBnVeYTEco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411" y="4060658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.obozrevatel.ua/2/1044514/140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3115" y="4716586"/>
            <a:ext cx="2268252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www.sbras.nsc.ru/press/sites/default/files/images/3/04.06.2012/confere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3115" y="1772816"/>
            <a:ext cx="2327875" cy="232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55506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 smtClean="0"/>
              <a:t>збірника</a:t>
            </a:r>
            <a:r>
              <a:rPr lang="ru-RU" dirty="0" smtClean="0"/>
              <a:t>, </a:t>
            </a:r>
            <a:r>
              <a:rPr lang="ru-RU" dirty="0" err="1"/>
              <a:t>статті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подаються</a:t>
            </a:r>
            <a:r>
              <a:rPr lang="ru-RU" dirty="0"/>
              <a:t> для </a:t>
            </a:r>
            <a:r>
              <a:rPr lang="ru-RU" dirty="0" err="1"/>
              <a:t>публікації</a:t>
            </a:r>
            <a:r>
              <a:rPr lang="ru-RU" dirty="0"/>
              <a:t>,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ретельному</a:t>
            </a:r>
            <a:r>
              <a:rPr lang="ru-RU" dirty="0"/>
              <a:t> </a:t>
            </a:r>
            <a:r>
              <a:rPr lang="ru-RU" dirty="0" err="1"/>
              <a:t>рецензуванню</a:t>
            </a:r>
            <a:r>
              <a:rPr lang="ru-RU" dirty="0"/>
              <a:t>, яке </a:t>
            </a:r>
            <a:r>
              <a:rPr lang="ru-RU" dirty="0" err="1"/>
              <a:t>складається</a:t>
            </a:r>
            <a:r>
              <a:rPr lang="ru-RU" dirty="0"/>
              <a:t> з таких </a:t>
            </a:r>
            <a:r>
              <a:rPr lang="ru-RU" dirty="0" err="1"/>
              <a:t>етапів</a:t>
            </a:r>
            <a:r>
              <a:rPr lang="ru-RU" dirty="0"/>
              <a:t>: </a:t>
            </a:r>
            <a:endParaRPr lang="ru-RU" dirty="0" smtClean="0"/>
          </a:p>
          <a:p>
            <a:pPr lvl="1"/>
            <a:r>
              <a:rPr lang="ru-RU" dirty="0" err="1" smtClean="0"/>
              <a:t>первинне</a:t>
            </a:r>
            <a:r>
              <a:rPr lang="ru-RU" dirty="0" smtClean="0"/>
              <a:t> </a:t>
            </a:r>
            <a:r>
              <a:rPr lang="ru-RU" dirty="0" err="1"/>
              <a:t>рецензування</a:t>
            </a:r>
            <a:r>
              <a:rPr lang="ru-RU" dirty="0"/>
              <a:t> (</a:t>
            </a:r>
            <a:r>
              <a:rPr lang="ru-RU" dirty="0" err="1"/>
              <a:t>перевірка</a:t>
            </a:r>
            <a:r>
              <a:rPr lang="ru-RU" dirty="0"/>
              <a:t> на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збірника</a:t>
            </a:r>
            <a:r>
              <a:rPr lang="ru-RU" dirty="0"/>
              <a:t>); </a:t>
            </a:r>
            <a:endParaRPr lang="ru-RU" dirty="0" smtClean="0"/>
          </a:p>
          <a:p>
            <a:pPr lvl="1"/>
            <a:r>
              <a:rPr lang="ru-RU" dirty="0" smtClean="0"/>
              <a:t>«</a:t>
            </a:r>
            <a:r>
              <a:rPr lang="ru-RU" dirty="0" err="1"/>
              <a:t>подвійне</a:t>
            </a:r>
            <a:r>
              <a:rPr lang="ru-RU" dirty="0"/>
              <a:t> </a:t>
            </a:r>
            <a:r>
              <a:rPr lang="ru-RU" dirty="0" err="1"/>
              <a:t>сліпе</a:t>
            </a:r>
            <a:r>
              <a:rPr lang="ru-RU" dirty="0"/>
              <a:t>» </a:t>
            </a:r>
            <a:r>
              <a:rPr lang="ru-RU" dirty="0" err="1"/>
              <a:t>рецензування</a:t>
            </a:r>
            <a:r>
              <a:rPr lang="ru-RU" dirty="0"/>
              <a:t>.</a:t>
            </a:r>
          </a:p>
          <a:p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зареєстровано</a:t>
            </a:r>
            <a:r>
              <a:rPr lang="ru-RU" dirty="0"/>
              <a:t> статей  - </a:t>
            </a:r>
            <a:r>
              <a:rPr lang="ru-RU" b="1" dirty="0">
                <a:solidFill>
                  <a:srgbClr val="C00000"/>
                </a:solidFill>
              </a:rPr>
              <a:t>61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86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739</TotalTime>
  <Words>556</Words>
  <Application>Microsoft Office PowerPoint</Application>
  <PresentationFormat>Экран (4:3)</PresentationFormat>
  <Paragraphs>79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2</vt:lpstr>
      <vt:lpstr>Всеукраїнська науково-практична конференція ”Інформаційні технології в освіті України: стан, проблеми, перспективи”</vt:lpstr>
      <vt:lpstr>Вітаємо на Херсонщині</vt:lpstr>
      <vt:lpstr>Керівники секцій</vt:lpstr>
      <vt:lpstr>Керівники секцій</vt:lpstr>
      <vt:lpstr>Керівники секцій</vt:lpstr>
      <vt:lpstr>Керівники секцій</vt:lpstr>
      <vt:lpstr>Партнери</vt:lpstr>
      <vt:lpstr>Запрошені доповідачі</vt:lpstr>
      <vt:lpstr>Слайд 9</vt:lpstr>
      <vt:lpstr>Статистика подачі статей</vt:lpstr>
      <vt:lpstr>«Подвійне сліпе»</vt:lpstr>
      <vt:lpstr>Автори</vt:lpstr>
      <vt:lpstr>Географія</vt:lpstr>
      <vt:lpstr>Рецензенти</vt:lpstr>
      <vt:lpstr>Спонсори конференції</vt:lpstr>
      <vt:lpstr>Дякуємо за увагу!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 ОЦІНЮВАННЯ ВЗАЄМОДІЇ У МОДЕЛІ  «ВИКЛАДАЧ-СТУДЕНТ-СЕРЕДОВИЩЕ»</dc:title>
  <dc:creator>Yarik</dc:creator>
  <cp:lastModifiedBy>March</cp:lastModifiedBy>
  <cp:revision>47</cp:revision>
  <dcterms:created xsi:type="dcterms:W3CDTF">2011-06-24T07:55:35Z</dcterms:created>
  <dcterms:modified xsi:type="dcterms:W3CDTF">2013-05-16T07:17:56Z</dcterms:modified>
</cp:coreProperties>
</file>