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2" r:id="rId3"/>
    <p:sldId id="280" r:id="rId4"/>
    <p:sldId id="265" r:id="rId5"/>
    <p:sldId id="264" r:id="rId6"/>
    <p:sldId id="266" r:id="rId7"/>
    <p:sldId id="275" r:id="rId8"/>
    <p:sldId id="276" r:id="rId9"/>
    <p:sldId id="269" r:id="rId10"/>
    <p:sldId id="277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B8C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2" autoAdjust="0"/>
    <p:restoredTop sz="77995" autoAdjust="0"/>
  </p:normalViewPr>
  <p:slideViewPr>
    <p:cSldViewPr>
      <p:cViewPr>
        <p:scale>
          <a:sx n="80" d="100"/>
          <a:sy n="80" d="100"/>
        </p:scale>
        <p:origin x="-100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\Desktop\&#1050;&#1091;&#1073;&#1086;&#1082;%20&#1087;&#1086;%20&#1087;&#1086;&#1080;&#1089;&#1082;&#1091;%202016\&#1050;&#1086;&#1083;&#1080;&#1095;&#1077;&#1089;&#1090;&#1074;&#1086;%20&#1074;&#1089;&#1077;&#1093;%20&#1091;&#1095;&#1072;&#1089;&#1090;&#1085;&#1080;&#1082;&#1086;&#1074;%20&#1050;&#1091;&#1073;&#1082;&#1072;2016%20&#1075;&#1086;&#1088;&#1086;&#107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Лист1!$D$20:$F$20</c:f>
              <c:strCache>
                <c:ptCount val="3"/>
                <c:pt idx="0">
                  <c:v>VIII Кубок</c:v>
                </c:pt>
                <c:pt idx="1">
                  <c:v>IХ Кубок</c:v>
                </c:pt>
                <c:pt idx="2">
                  <c:v>Х Кубок</c:v>
                </c:pt>
              </c:strCache>
            </c:strRef>
          </c:cat>
          <c:val>
            <c:numRef>
              <c:f>Лист1!$D$21:$F$21</c:f>
              <c:numCache>
                <c:formatCode>General</c:formatCode>
                <c:ptCount val="3"/>
                <c:pt idx="0">
                  <c:v>935</c:v>
                </c:pt>
                <c:pt idx="1">
                  <c:v>1001</c:v>
                </c:pt>
                <c:pt idx="2">
                  <c:v>1158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4"/>
        <c:axId val="7764608"/>
        <c:axId val="7780224"/>
      </c:barChart>
      <c:catAx>
        <c:axId val="776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i="0" baseline="0"/>
            </a:pPr>
            <a:endParaRPr lang="ru-RU"/>
          </a:p>
        </c:txPr>
        <c:crossAx val="7780224"/>
        <c:crosses val="autoZero"/>
        <c:auto val="1"/>
        <c:lblAlgn val="ctr"/>
        <c:lblOffset val="100"/>
        <c:noMultiLvlLbl val="0"/>
      </c:catAx>
      <c:valAx>
        <c:axId val="7780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64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6"/>
          <c:order val="5"/>
          <c:tx>
            <c:strRef>
              <c:f>'Лист1 (3)'!$C$2</c:f>
              <c:strCache>
                <c:ptCount val="1"/>
                <c:pt idx="0">
                  <c:v>VIII Кубок</c:v>
                </c:pt>
              </c:strCache>
            </c:strRef>
          </c:tx>
          <c:invertIfNegative val="0"/>
          <c:cat>
            <c:strRef>
              <c:f>'Лист1 (3)'!$B$3:$B$12</c:f>
              <c:strCache>
                <c:ptCount val="10"/>
                <c:pt idx="0">
                  <c:v>Шевченківський</c:v>
                </c:pt>
                <c:pt idx="1">
                  <c:v>Жовтневий </c:v>
                </c:pt>
                <c:pt idx="2">
                  <c:v>Київський </c:v>
                </c:pt>
                <c:pt idx="3">
                  <c:v>Комінтернівський</c:v>
                </c:pt>
                <c:pt idx="4">
                  <c:v>Холодногірський </c:v>
                </c:pt>
                <c:pt idx="5">
                  <c:v>Московський </c:v>
                </c:pt>
                <c:pt idx="6">
                  <c:v>Індустріальний </c:v>
                </c:pt>
                <c:pt idx="7">
                  <c:v>Фрунзенський</c:v>
                </c:pt>
                <c:pt idx="8">
                  <c:v>Червонозаводський </c:v>
                </c:pt>
                <c:pt idx="9">
                  <c:v>Міська мережа</c:v>
                </c:pt>
              </c:strCache>
            </c:strRef>
          </c:cat>
          <c:val>
            <c:numRef>
              <c:f>'Лист1 (3)'!$C$3:$C$12</c:f>
            </c:numRef>
          </c:val>
        </c:ser>
        <c:ser>
          <c:idx val="7"/>
          <c:order val="6"/>
          <c:tx>
            <c:strRef>
              <c:f>'Лист1 (3)'!$D$2</c:f>
              <c:strCache>
                <c:ptCount val="1"/>
                <c:pt idx="0">
                  <c:v>IX Кубок</c:v>
                </c:pt>
              </c:strCache>
            </c:strRef>
          </c:tx>
          <c:invertIfNegative val="0"/>
          <c:cat>
            <c:strRef>
              <c:f>'Лист1 (3)'!$B$3:$B$12</c:f>
              <c:strCache>
                <c:ptCount val="10"/>
                <c:pt idx="0">
                  <c:v>Шевченківський</c:v>
                </c:pt>
                <c:pt idx="1">
                  <c:v>Жовтневий </c:v>
                </c:pt>
                <c:pt idx="2">
                  <c:v>Київський </c:v>
                </c:pt>
                <c:pt idx="3">
                  <c:v>Комінтернівський</c:v>
                </c:pt>
                <c:pt idx="4">
                  <c:v>Холодногірський </c:v>
                </c:pt>
                <c:pt idx="5">
                  <c:v>Московський </c:v>
                </c:pt>
                <c:pt idx="6">
                  <c:v>Індустріальний </c:v>
                </c:pt>
                <c:pt idx="7">
                  <c:v>Фрунзенський</c:v>
                </c:pt>
                <c:pt idx="8">
                  <c:v>Червонозаводський </c:v>
                </c:pt>
                <c:pt idx="9">
                  <c:v>Міська мережа</c:v>
                </c:pt>
              </c:strCache>
            </c:strRef>
          </c:cat>
          <c:val>
            <c:numRef>
              <c:f>'Лист1 (3)'!$D$3:$D$12</c:f>
            </c:numRef>
          </c:val>
        </c:ser>
        <c:ser>
          <c:idx val="8"/>
          <c:order val="7"/>
          <c:tx>
            <c:strRef>
              <c:f>'Лист1 (3)'!$E$2</c:f>
              <c:strCache>
                <c:ptCount val="1"/>
                <c:pt idx="0">
                  <c:v>X Кубок</c:v>
                </c:pt>
              </c:strCache>
            </c:strRef>
          </c:tx>
          <c:invertIfNegative val="0"/>
          <c:cat>
            <c:strRef>
              <c:f>'Лист1 (3)'!$B$3:$B$12</c:f>
              <c:strCache>
                <c:ptCount val="10"/>
                <c:pt idx="0">
                  <c:v>Шевченківський</c:v>
                </c:pt>
                <c:pt idx="1">
                  <c:v>Жовтневий </c:v>
                </c:pt>
                <c:pt idx="2">
                  <c:v>Київський </c:v>
                </c:pt>
                <c:pt idx="3">
                  <c:v>Комінтернівський</c:v>
                </c:pt>
                <c:pt idx="4">
                  <c:v>Холодногірський </c:v>
                </c:pt>
                <c:pt idx="5">
                  <c:v>Московський </c:v>
                </c:pt>
                <c:pt idx="6">
                  <c:v>Індустріальний </c:v>
                </c:pt>
                <c:pt idx="7">
                  <c:v>Фрунзенський</c:v>
                </c:pt>
                <c:pt idx="8">
                  <c:v>Червонозаводський </c:v>
                </c:pt>
                <c:pt idx="9">
                  <c:v>Міська мережа</c:v>
                </c:pt>
              </c:strCache>
            </c:strRef>
          </c:cat>
          <c:val>
            <c:numRef>
              <c:f>'Лист1 (3)'!$E$3:$E$12</c:f>
            </c:numRef>
          </c:val>
        </c:ser>
        <c:ser>
          <c:idx val="0"/>
          <c:order val="0"/>
          <c:tx>
            <c:strRef>
              <c:f>'Лист1 (3)'!$C$2</c:f>
              <c:strCache>
                <c:ptCount val="1"/>
                <c:pt idx="0">
                  <c:v>VIII Кубок</c:v>
                </c:pt>
              </c:strCache>
            </c:strRef>
          </c:tx>
          <c:invertIfNegative val="0"/>
          <c:cat>
            <c:strRef>
              <c:f>'Лист1 (3)'!$B$3:$B$12</c:f>
              <c:strCache>
                <c:ptCount val="10"/>
                <c:pt idx="0">
                  <c:v>Шевченківський</c:v>
                </c:pt>
                <c:pt idx="1">
                  <c:v>Жовтневий </c:v>
                </c:pt>
                <c:pt idx="2">
                  <c:v>Київський </c:v>
                </c:pt>
                <c:pt idx="3">
                  <c:v>Комінтернівський</c:v>
                </c:pt>
                <c:pt idx="4">
                  <c:v>Холодногірський </c:v>
                </c:pt>
                <c:pt idx="5">
                  <c:v>Московський </c:v>
                </c:pt>
                <c:pt idx="6">
                  <c:v>Індустріальний </c:v>
                </c:pt>
                <c:pt idx="7">
                  <c:v>Фрунзенський</c:v>
                </c:pt>
                <c:pt idx="8">
                  <c:v>Червонозаводський </c:v>
                </c:pt>
                <c:pt idx="9">
                  <c:v>Міська мережа</c:v>
                </c:pt>
              </c:strCache>
            </c:strRef>
          </c:cat>
          <c:val>
            <c:numRef>
              <c:f>'Лист1 (3)'!$C$3:$C$12</c:f>
            </c:numRef>
          </c:val>
        </c:ser>
        <c:ser>
          <c:idx val="1"/>
          <c:order val="1"/>
          <c:tx>
            <c:strRef>
              <c:f>'Лист1 (3)'!$D$2</c:f>
              <c:strCache>
                <c:ptCount val="1"/>
                <c:pt idx="0">
                  <c:v>IX Кубок</c:v>
                </c:pt>
              </c:strCache>
            </c:strRef>
          </c:tx>
          <c:invertIfNegative val="0"/>
          <c:cat>
            <c:strRef>
              <c:f>'Лист1 (3)'!$B$3:$B$12</c:f>
              <c:strCache>
                <c:ptCount val="10"/>
                <c:pt idx="0">
                  <c:v>Шевченківський</c:v>
                </c:pt>
                <c:pt idx="1">
                  <c:v>Жовтневий </c:v>
                </c:pt>
                <c:pt idx="2">
                  <c:v>Київський </c:v>
                </c:pt>
                <c:pt idx="3">
                  <c:v>Комінтернівський</c:v>
                </c:pt>
                <c:pt idx="4">
                  <c:v>Холодногірський </c:v>
                </c:pt>
                <c:pt idx="5">
                  <c:v>Московський </c:v>
                </c:pt>
                <c:pt idx="6">
                  <c:v>Індустріальний </c:v>
                </c:pt>
                <c:pt idx="7">
                  <c:v>Фрунзенський</c:v>
                </c:pt>
                <c:pt idx="8">
                  <c:v>Червонозаводський </c:v>
                </c:pt>
                <c:pt idx="9">
                  <c:v>Міська мережа</c:v>
                </c:pt>
              </c:strCache>
            </c:strRef>
          </c:cat>
          <c:val>
            <c:numRef>
              <c:f>'Лист1 (3)'!$D$3:$D$12</c:f>
            </c:numRef>
          </c:val>
        </c:ser>
        <c:ser>
          <c:idx val="2"/>
          <c:order val="2"/>
          <c:tx>
            <c:strRef>
              <c:f>'Лист1 (3)'!$E$2</c:f>
              <c:strCache>
                <c:ptCount val="1"/>
                <c:pt idx="0">
                  <c:v>X Кубок</c:v>
                </c:pt>
              </c:strCache>
            </c:strRef>
          </c:tx>
          <c:invertIfNegative val="0"/>
          <c:cat>
            <c:strRef>
              <c:f>'Лист1 (3)'!$B$3:$B$12</c:f>
              <c:strCache>
                <c:ptCount val="10"/>
                <c:pt idx="0">
                  <c:v>Шевченківський</c:v>
                </c:pt>
                <c:pt idx="1">
                  <c:v>Жовтневий </c:v>
                </c:pt>
                <c:pt idx="2">
                  <c:v>Київський </c:v>
                </c:pt>
                <c:pt idx="3">
                  <c:v>Комінтернівський</c:v>
                </c:pt>
                <c:pt idx="4">
                  <c:v>Холодногірський </c:v>
                </c:pt>
                <c:pt idx="5">
                  <c:v>Московський </c:v>
                </c:pt>
                <c:pt idx="6">
                  <c:v>Індустріальний </c:v>
                </c:pt>
                <c:pt idx="7">
                  <c:v>Фрунзенський</c:v>
                </c:pt>
                <c:pt idx="8">
                  <c:v>Червонозаводський </c:v>
                </c:pt>
                <c:pt idx="9">
                  <c:v>Міська мережа</c:v>
                </c:pt>
              </c:strCache>
            </c:strRef>
          </c:cat>
          <c:val>
            <c:numRef>
              <c:f>'Лист1 (3)'!$E$3:$E$12</c:f>
            </c:numRef>
          </c:val>
        </c:ser>
        <c:ser>
          <c:idx val="3"/>
          <c:order val="3"/>
          <c:tx>
            <c:strRef>
              <c:f>'Лист1 (3)'!$F$2</c:f>
              <c:strCache>
                <c:ptCount val="1"/>
                <c:pt idx="0">
                  <c:v>VIII Кубок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0606060606060701E-3"/>
                  <c:y val="-3.2284100080709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(3)'!$B$3:$B$12</c:f>
              <c:strCache>
                <c:ptCount val="10"/>
                <c:pt idx="0">
                  <c:v>Шевченківський</c:v>
                </c:pt>
                <c:pt idx="1">
                  <c:v>Жовтневий </c:v>
                </c:pt>
                <c:pt idx="2">
                  <c:v>Київський </c:v>
                </c:pt>
                <c:pt idx="3">
                  <c:v>Комінтернівський</c:v>
                </c:pt>
                <c:pt idx="4">
                  <c:v>Холодногірський </c:v>
                </c:pt>
                <c:pt idx="5">
                  <c:v>Московський </c:v>
                </c:pt>
                <c:pt idx="6">
                  <c:v>Індустріальний </c:v>
                </c:pt>
                <c:pt idx="7">
                  <c:v>Фрунзенський</c:v>
                </c:pt>
                <c:pt idx="8">
                  <c:v>Червонозаводський </c:v>
                </c:pt>
                <c:pt idx="9">
                  <c:v>Міська мережа</c:v>
                </c:pt>
              </c:strCache>
            </c:strRef>
          </c:cat>
          <c:val>
            <c:numRef>
              <c:f>'Лист1 (3)'!$F$3:$F$12</c:f>
            </c:numRef>
          </c:val>
        </c:ser>
        <c:ser>
          <c:idx val="4"/>
          <c:order val="4"/>
          <c:tx>
            <c:strRef>
              <c:f>'Лист1 (3)'!$G$2</c:f>
              <c:strCache>
                <c:ptCount val="1"/>
                <c:pt idx="0">
                  <c:v>IX Кубок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(3)'!$B$3:$B$12</c:f>
              <c:strCache>
                <c:ptCount val="10"/>
                <c:pt idx="0">
                  <c:v>Шевченківський</c:v>
                </c:pt>
                <c:pt idx="1">
                  <c:v>Жовтневий </c:v>
                </c:pt>
                <c:pt idx="2">
                  <c:v>Київський </c:v>
                </c:pt>
                <c:pt idx="3">
                  <c:v>Комінтернівський</c:v>
                </c:pt>
                <c:pt idx="4">
                  <c:v>Холодногірський </c:v>
                </c:pt>
                <c:pt idx="5">
                  <c:v>Московський </c:v>
                </c:pt>
                <c:pt idx="6">
                  <c:v>Індустріальний </c:v>
                </c:pt>
                <c:pt idx="7">
                  <c:v>Фрунзенський</c:v>
                </c:pt>
                <c:pt idx="8">
                  <c:v>Червонозаводський </c:v>
                </c:pt>
                <c:pt idx="9">
                  <c:v>Міська мережа</c:v>
                </c:pt>
              </c:strCache>
            </c:strRef>
          </c:cat>
          <c:val>
            <c:numRef>
              <c:f>'Лист1 (3)'!$G$3:$G$12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128377216"/>
        <c:axId val="128378752"/>
      </c:barChart>
      <c:catAx>
        <c:axId val="128377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128378752"/>
        <c:crosses val="autoZero"/>
        <c:auto val="1"/>
        <c:lblAlgn val="ctr"/>
        <c:lblOffset val="100"/>
        <c:noMultiLvlLbl val="0"/>
      </c:catAx>
      <c:valAx>
        <c:axId val="128378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8377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20976711894696"/>
          <c:y val="0.2577451048707407"/>
          <c:w val="0.17394340059926658"/>
          <c:h val="0.17075813532158041"/>
        </c:manualLayout>
      </c:layout>
      <c:overlay val="0"/>
      <c:txPr>
        <a:bodyPr/>
        <a:lstStyle/>
        <a:p>
          <a:pPr>
            <a:defRPr sz="1200" b="1" i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CE697"/>
            </a:solidFill>
          </c:spPr>
          <c:invertIfNegative val="0"/>
          <c:dLbls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Лист1!$D$31:$F$31</c:f>
              <c:strCache>
                <c:ptCount val="3"/>
                <c:pt idx="0">
                  <c:v>VIII Кубок</c:v>
                </c:pt>
                <c:pt idx="1">
                  <c:v>IХ Кубок</c:v>
                </c:pt>
                <c:pt idx="2">
                  <c:v>Х Кубок</c:v>
                </c:pt>
              </c:strCache>
            </c:strRef>
          </c:cat>
          <c:val>
            <c:numRef>
              <c:f>Лист1!$D$32:$F$32</c:f>
              <c:numCache>
                <c:formatCode>General</c:formatCode>
                <c:ptCount val="3"/>
                <c:pt idx="0">
                  <c:v>154</c:v>
                </c:pt>
                <c:pt idx="1">
                  <c:v>173</c:v>
                </c:pt>
                <c:pt idx="2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9"/>
        <c:axId val="5220608"/>
        <c:axId val="7608192"/>
      </c:barChart>
      <c:catAx>
        <c:axId val="5220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1" i="0" baseline="0"/>
            </a:pPr>
            <a:endParaRPr lang="ru-RU"/>
          </a:p>
        </c:txPr>
        <c:crossAx val="7608192"/>
        <c:crosses val="autoZero"/>
        <c:auto val="1"/>
        <c:lblAlgn val="ctr"/>
        <c:lblOffset val="100"/>
        <c:noMultiLvlLbl val="0"/>
      </c:catAx>
      <c:valAx>
        <c:axId val="7608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20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391226371672988E-2"/>
          <c:y val="3.6571906074339661E-2"/>
          <c:w val="0.67886292112667757"/>
          <c:h val="0.79377345628335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Лист1!$C$46</c:f>
              <c:strCache>
                <c:ptCount val="1"/>
                <c:pt idx="0">
                  <c:v>Командний залік</c:v>
                </c:pt>
              </c:strCache>
            </c:strRef>
          </c:tx>
          <c:spPr>
            <a:solidFill>
              <a:srgbClr val="99000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Лист1!$D$45:$F$45</c:f>
              <c:strCache>
                <c:ptCount val="3"/>
                <c:pt idx="0">
                  <c:v>VIII Кубок</c:v>
                </c:pt>
                <c:pt idx="1">
                  <c:v>IХ Кубок</c:v>
                </c:pt>
                <c:pt idx="2">
                  <c:v>Х Кубок</c:v>
                </c:pt>
              </c:strCache>
            </c:strRef>
          </c:cat>
          <c:val>
            <c:numRef>
              <c:f>Лист1!$D$46:$F$46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Лист1!$C$47</c:f>
              <c:strCache>
                <c:ptCount val="1"/>
                <c:pt idx="0">
                  <c:v>Особистий залік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Лист1!$D$45:$F$45</c:f>
              <c:strCache>
                <c:ptCount val="3"/>
                <c:pt idx="0">
                  <c:v>VIII Кубок</c:v>
                </c:pt>
                <c:pt idx="1">
                  <c:v>IХ Кубок</c:v>
                </c:pt>
                <c:pt idx="2">
                  <c:v>Х Кубок</c:v>
                </c:pt>
              </c:strCache>
            </c:strRef>
          </c:cat>
          <c:val>
            <c:numRef>
              <c:f>Лист1!$D$47:$F$47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7728"/>
        <c:axId val="7778304"/>
      </c:barChart>
      <c:catAx>
        <c:axId val="7657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7778304"/>
        <c:crosses val="autoZero"/>
        <c:auto val="1"/>
        <c:lblAlgn val="ctr"/>
        <c:lblOffset val="100"/>
        <c:noMultiLvlLbl val="0"/>
      </c:catAx>
      <c:valAx>
        <c:axId val="7778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57728"/>
        <c:crosses val="autoZero"/>
        <c:crossBetween val="between"/>
      </c:valAx>
      <c:spPr>
        <a:noFill/>
      </c:spPr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106F-CCB2-4BB7-8CC9-B39AC4002548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44B6-6EB4-4CD2-A5D0-357A06785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1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50A35F9-78B3-4723-A8F9-C987F370C706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EC308CA-F70F-4977-8731-DF5C8430E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99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  <a:p>
            <a:pPr eaLnBrk="1" hangingPunct="1">
              <a:spcBef>
                <a:spcPct val="0"/>
              </a:spcBef>
            </a:pPr>
            <a:endParaRPr lang="uk-UA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EBFE24-52BB-4287-806E-852B22C389AF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308CA-F70F-4977-8731-DF5C8430EA9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0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2D8A8A-FC02-4075-913A-4662D98E17FA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D9396A-E123-4446-A14A-2A307F76DA1E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F3E228-A8E3-4FB8-AA3F-5C06B1549350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FBBB8-B2E4-486D-BAAA-971BAF4BE8C5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928AC6-F269-45BB-A153-823CBFAECFC9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EFCF70-E35F-4085-B458-18415FEE5116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31DD24-8A1E-477F-B1B2-9E8C5D80F1EB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84A9-A66C-48B0-9371-3078BE45260A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09FD-5CE5-497F-89CF-84180D683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1216-A45D-4A71-9E8F-A11E6D7B274F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F894-D049-43DF-9CBC-D22AD6369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BB94-7167-4A25-A5D1-D3BED9DDA5B4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4842-BD0A-4028-AC26-738FDEB20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FF73-45FC-4B3C-90C6-E9A8387D1F45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7E62B-C2C1-4D7C-9EB7-4A1E787FF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91B6-C7FB-49E4-94B1-079099E23739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A299-6976-4F82-9B24-D47713562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EC78-ED3B-4AAC-BC72-9C80C72C9E4F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F767-9AEF-4126-B686-93FE39B4A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94C4B-7450-4B5B-9ADB-7F3808087ADF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9A14-BC5B-4B34-BF53-09D37DC8B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C78E-E7BD-4FB0-84FD-1CA59A99792D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F55F-3DF5-48A2-8B49-0EAF2B8A0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8F6C-B380-4EB3-8D6A-5189049199B9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0425-9C20-4894-A589-D1313543E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34B2-F6EA-4633-9AC9-FCB967DA8E34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2739-8645-469F-9F5E-DF0313B76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2B591-A7C2-4793-8022-56451E66CB26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C92A-3A2C-4F65-8298-A3D0377F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9476CB-8ED7-421F-A7B4-EC302EF19E57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EA9928-D71B-4317-B499-0C2DC652E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0"/>
            <a:ext cx="6984776" cy="489654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tx1"/>
                </a:solidFill>
              </a:rPr>
              <a:t>Кубок з </a:t>
            </a:r>
            <a:r>
              <a:rPr lang="uk-UA" sz="4000" dirty="0" smtClean="0">
                <a:solidFill>
                  <a:schemeClr val="tx1"/>
                </a:solidFill>
              </a:rPr>
              <a:t>пошуку </a:t>
            </a:r>
            <a:r>
              <a:rPr lang="uk-UA" sz="4000" dirty="0" smtClean="0">
                <a:solidFill>
                  <a:schemeClr val="tx1"/>
                </a:solidFill>
              </a:rPr>
              <a:t/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>в </a:t>
            </a:r>
            <a:r>
              <a:rPr lang="uk-UA" sz="4000" dirty="0" smtClean="0">
                <a:solidFill>
                  <a:schemeClr val="tx1"/>
                </a:solidFill>
              </a:rPr>
              <a:t>мережі </a:t>
            </a:r>
            <a:r>
              <a:rPr lang="uk-UA" sz="4000" dirty="0" smtClean="0">
                <a:solidFill>
                  <a:schemeClr val="tx1"/>
                </a:solidFill>
              </a:rPr>
              <a:t>Інтернет </a:t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>як засіб підвищення </a:t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>інтересу учнів до поглибленого вивчення інформатики</a:t>
            </a:r>
            <a:endParaRPr lang="ru-RU" sz="4000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5589588"/>
            <a:ext cx="5003800" cy="1079500"/>
          </a:xfrm>
        </p:spPr>
        <p:txBody>
          <a:bodyPr/>
          <a:lstStyle/>
          <a:p>
            <a:pPr eaLnBrk="1" hangingPunct="1"/>
            <a:r>
              <a:rPr lang="uk-UA" sz="2400" smtClean="0">
                <a:latin typeface="Arial" charset="0"/>
                <a:cs typeface="Arial" charset="0"/>
              </a:rPr>
              <a:t>Рубаненко-Крюкова М.Ю., </a:t>
            </a:r>
          </a:p>
          <a:p>
            <a:pPr eaLnBrk="1" hangingPunct="1"/>
            <a:r>
              <a:rPr lang="uk-UA" sz="2400" smtClean="0">
                <a:latin typeface="Arial" charset="0"/>
                <a:cs typeface="Arial" charset="0"/>
              </a:rPr>
              <a:t>методист НМПЦ ДО ХМР</a:t>
            </a:r>
            <a:endParaRPr lang="ru-RU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" y="404664"/>
            <a:ext cx="8643938" cy="9874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/>
              <a:t>Переможці ІІ-го туру </a:t>
            </a:r>
            <a:r>
              <a:rPr lang="uk-UA" sz="3600" dirty="0" smtClean="0"/>
              <a:t>Кубку з пошуку в мережі Інтернет </a:t>
            </a:r>
            <a:endParaRPr lang="ru-RU" sz="36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218987"/>
              </p:ext>
            </p:extLst>
          </p:nvPr>
        </p:nvGraphicFramePr>
        <p:xfrm>
          <a:off x="1907704" y="2057400"/>
          <a:ext cx="7056784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3089275"/>
            <a:ext cx="7470775" cy="9874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8000" dirty="0" smtClean="0"/>
              <a:t>Дякую за увагу!</a:t>
            </a:r>
            <a:endParaRPr lang="uk-UA" sz="8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7470775" cy="987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latin typeface="+mn-lt"/>
              </a:rPr>
              <a:t>Кубок з пошуку в мережі Інтернет </a:t>
            </a:r>
            <a:endParaRPr lang="ru-RU" dirty="0" smtClean="0">
              <a:latin typeface="+mn-lt"/>
            </a:endParaRPr>
          </a:p>
        </p:txBody>
      </p:sp>
      <p:pic>
        <p:nvPicPr>
          <p:cNvPr id="1026" name="Picture 2" descr="http://www.kharkivosvita.net.ua/files/u169/_______________________2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1916622" y="1519968"/>
            <a:ext cx="6976856" cy="2488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Відображається &quot;IMG_1296.jpg&quot;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002871" y="4110821"/>
            <a:ext cx="3393262" cy="2337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Відображається &quot;IMG_1347.jpg&quot;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508104" y="4112828"/>
            <a:ext cx="3424434" cy="2378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614"/>
            <a:ext cx="8143875" cy="1143000"/>
          </a:xfrm>
        </p:spPr>
        <p:txBody>
          <a:bodyPr/>
          <a:lstStyle/>
          <a:p>
            <a:r>
              <a:rPr lang="uk-UA" dirty="0" smtClean="0"/>
              <a:t>Мета </a:t>
            </a:r>
            <a:r>
              <a:rPr lang="uk-UA" dirty="0"/>
              <a:t>конкурсу 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71600" y="1052736"/>
            <a:ext cx="3024336" cy="1866984"/>
          </a:xfrm>
          <a:prstGeom prst="round2DiagRect">
            <a:avLst>
              <a:gd name="adj1" fmla="val 0"/>
              <a:gd name="adj2" fmla="val 251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955684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</a:t>
            </a:r>
            <a:r>
              <a:rPr lang="uk-UA" sz="2400" b="1" dirty="0" err="1" smtClean="0"/>
              <a:t>досконалення</a:t>
            </a:r>
            <a:r>
              <a:rPr lang="uk-UA" sz="2400" b="1" dirty="0" smtClean="0"/>
              <a:t> </a:t>
            </a:r>
            <a:r>
              <a:rPr lang="uk-UA" sz="2400" b="1" dirty="0"/>
              <a:t>системи роботи </a:t>
            </a:r>
            <a:r>
              <a:rPr lang="uk-UA" sz="2400" b="1" dirty="0" smtClean="0"/>
              <a:t>             з </a:t>
            </a:r>
            <a:r>
              <a:rPr lang="uk-UA" sz="2400" b="1" dirty="0"/>
              <a:t>обдарованими учнями</a:t>
            </a:r>
            <a:endParaRPr lang="ru-RU" sz="2400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346352" y="1057960"/>
            <a:ext cx="3024336" cy="1938992"/>
          </a:xfrm>
          <a:prstGeom prst="round2DiagRect">
            <a:avLst>
              <a:gd name="adj1" fmla="val 0"/>
              <a:gd name="adj2" fmla="val 251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3286" y="980728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Підвищення </a:t>
            </a:r>
            <a:r>
              <a:rPr lang="uk-UA" sz="2400" b="1" dirty="0"/>
              <a:t>інтересу учнів до поглибленого вивчення інформатики</a:t>
            </a:r>
            <a:endParaRPr lang="ru-RU" sz="2400" b="1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123728" y="4653136"/>
            <a:ext cx="2952328" cy="2005776"/>
          </a:xfrm>
          <a:prstGeom prst="round2DiagRect">
            <a:avLst>
              <a:gd name="adj1" fmla="val 0"/>
              <a:gd name="adj2" fmla="val 251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292080" y="4653136"/>
            <a:ext cx="3672408" cy="2005776"/>
          </a:xfrm>
          <a:prstGeom prst="round2DiagRect">
            <a:avLst>
              <a:gd name="adj1" fmla="val 0"/>
              <a:gd name="adj2" fmla="val 251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171850" y="2852936"/>
            <a:ext cx="3024336" cy="1866984"/>
          </a:xfrm>
          <a:prstGeom prst="round2DiagRect">
            <a:avLst>
              <a:gd name="adj1" fmla="val 0"/>
              <a:gd name="adj2" fmla="val 251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90368" y="120139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Опанування </a:t>
            </a:r>
            <a:r>
              <a:rPr lang="uk-UA" sz="2400" b="1" dirty="0"/>
              <a:t>інформаційно-комунікаційними технологіями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51870" y="2996952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Підвищення </a:t>
            </a:r>
            <a:r>
              <a:rPr lang="uk-UA" sz="2400" b="1" dirty="0"/>
              <a:t>рівня інформаційної культури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4719920"/>
            <a:ext cx="3906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Стимулювання </a:t>
            </a:r>
            <a:r>
              <a:rPr lang="uk-UA" sz="2400" b="1" dirty="0"/>
              <a:t>перших кроків самостійної дослідницької </a:t>
            </a:r>
            <a:r>
              <a:rPr lang="uk-UA" sz="2400" b="1" dirty="0" smtClean="0"/>
              <a:t>діяльності  в </a:t>
            </a:r>
            <a:r>
              <a:rPr lang="uk-UA" sz="2400" b="1" dirty="0"/>
              <a:t>мережі Інтернет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5446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6940" r="52273" b="7786"/>
          <a:stretch/>
        </p:blipFill>
        <p:spPr bwMode="auto">
          <a:xfrm>
            <a:off x="1943670" y="1"/>
            <a:ext cx="71648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692150"/>
            <a:ext cx="1512887" cy="936625"/>
          </a:xfrm>
        </p:spPr>
      </p:pic>
      <p:sp>
        <p:nvSpPr>
          <p:cNvPr id="7" name="Стрелка вправо 6"/>
          <p:cNvSpPr/>
          <p:nvPr/>
        </p:nvSpPr>
        <p:spPr>
          <a:xfrm>
            <a:off x="1692275" y="981075"/>
            <a:ext cx="358775" cy="360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116632"/>
            <a:ext cx="289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http://kit.sch.in.ua/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7470775" cy="987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Терміни проведення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r>
              <a:rPr lang="uk-UA" sz="4800" dirty="0" smtClean="0">
                <a:latin typeface="Arial" charset="0"/>
                <a:cs typeface="Arial" charset="0"/>
              </a:rPr>
              <a:t>І (заочний) тур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4800" dirty="0" smtClean="0">
                <a:latin typeface="Arial" charset="0"/>
                <a:cs typeface="Arial" charset="0"/>
              </a:rPr>
              <a:t>     </a:t>
            </a:r>
            <a:r>
              <a:rPr lang="uk-UA" sz="4800" dirty="0" smtClean="0">
                <a:latin typeface="Arial" charset="0"/>
                <a:cs typeface="Arial" charset="0"/>
              </a:rPr>
              <a:t>початок березня; </a:t>
            </a:r>
            <a:endParaRPr lang="ru-RU" sz="48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uk-UA" sz="4800" dirty="0" smtClean="0">
                <a:latin typeface="Arial" charset="0"/>
                <a:cs typeface="Arial" charset="0"/>
              </a:rPr>
              <a:t>ІІ (очний) тур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4800" dirty="0" smtClean="0">
                <a:latin typeface="Arial" charset="0"/>
                <a:cs typeface="Arial" charset="0"/>
              </a:rPr>
              <a:t>      середина березня.</a:t>
            </a:r>
            <a:endParaRPr lang="ru-RU" sz="4800" b="1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 l="319" r="-319"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9540553" cy="9874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800" dirty="0" smtClean="0"/>
              <a:t>Кількість учасників </a:t>
            </a:r>
            <a:br>
              <a:rPr lang="uk-UA" sz="3800" dirty="0" smtClean="0"/>
            </a:br>
            <a:r>
              <a:rPr lang="uk-UA" sz="3800" dirty="0" smtClean="0"/>
              <a:t> </a:t>
            </a:r>
            <a:r>
              <a:rPr lang="uk-UA" sz="3800" dirty="0" smtClean="0"/>
              <a:t>І (</a:t>
            </a:r>
            <a:r>
              <a:rPr lang="uk-UA" sz="3800" dirty="0" smtClean="0"/>
              <a:t>заочного) туру </a:t>
            </a:r>
            <a:endParaRPr lang="ru-RU" sz="38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286612"/>
              </p:ext>
            </p:extLst>
          </p:nvPr>
        </p:nvGraphicFramePr>
        <p:xfrm>
          <a:off x="2051720" y="1988840"/>
          <a:ext cx="65527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63" y="387351"/>
            <a:ext cx="875017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Кількість учасників ІІ (очного</a:t>
            </a:r>
            <a:r>
              <a:rPr lang="uk-UA" dirty="0" smtClean="0"/>
              <a:t>) туру Кубку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771626" y="1777579"/>
          <a:ext cx="7848599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109535"/>
              </p:ext>
            </p:extLst>
          </p:nvPr>
        </p:nvGraphicFramePr>
        <p:xfrm>
          <a:off x="2286000" y="2057400"/>
          <a:ext cx="6030416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3" y="44450"/>
            <a:ext cx="8002587" cy="12969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/>
              <a:t>Журі ІІ (очного) туру </a:t>
            </a:r>
            <a:br>
              <a:rPr lang="uk-UA" sz="3600" dirty="0" smtClean="0"/>
            </a:br>
            <a:r>
              <a:rPr lang="uk-UA" sz="3600" dirty="0" smtClean="0"/>
              <a:t>Кубку з пошуку в мережі Інтернет</a:t>
            </a:r>
            <a:endParaRPr lang="ru-RU" sz="3600" dirty="0" smtClean="0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71883" y="2030884"/>
            <a:ext cx="9072117" cy="4062412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>
              <a:defRPr/>
            </a:pPr>
            <a:r>
              <a:rPr lang="uk-UA" sz="2000" b="1" dirty="0">
                <a:cs typeface="+mn-cs"/>
              </a:rPr>
              <a:t>Яценко </a:t>
            </a:r>
            <a:r>
              <a:rPr lang="uk-UA" sz="2000" b="1" dirty="0" smtClean="0">
                <a:cs typeface="+mn-cs"/>
              </a:rPr>
              <a:t>Р.В</a:t>
            </a:r>
            <a:r>
              <a:rPr lang="uk-UA" sz="2000" b="1" dirty="0">
                <a:cs typeface="+mn-cs"/>
              </a:rPr>
              <a:t>.</a:t>
            </a:r>
            <a:r>
              <a:rPr lang="en-US" sz="2000" b="1" dirty="0">
                <a:cs typeface="+mn-cs"/>
              </a:rPr>
              <a:t> </a:t>
            </a:r>
            <a:r>
              <a:rPr lang="uk-UA" sz="2000" b="1" dirty="0" smtClean="0">
                <a:cs typeface="+mn-cs"/>
                <a:sym typeface="Symbol"/>
              </a:rPr>
              <a:t></a:t>
            </a:r>
            <a:r>
              <a:rPr lang="en-US" sz="2000" b="1" dirty="0" smtClean="0">
                <a:cs typeface="+mn-cs"/>
              </a:rPr>
              <a:t> </a:t>
            </a:r>
            <a:r>
              <a:rPr lang="uk-UA" sz="2000" dirty="0">
                <a:cs typeface="+mn-cs"/>
              </a:rPr>
              <a:t>кандидат економічних наук, доцент кафедри економічної кібернетики Харківського національного економічного університету;</a:t>
            </a:r>
            <a:endParaRPr lang="ru-RU" sz="2000" dirty="0">
              <a:cs typeface="+mn-cs"/>
            </a:endParaRPr>
          </a:p>
          <a:p>
            <a:pPr hangingPunct="0">
              <a:defRPr/>
            </a:pPr>
            <a:r>
              <a:rPr lang="uk-UA" sz="2000" b="1" dirty="0" err="1">
                <a:cs typeface="+mn-cs"/>
              </a:rPr>
              <a:t>Брославська</a:t>
            </a:r>
            <a:r>
              <a:rPr lang="uk-UA" sz="2000" b="1" dirty="0">
                <a:cs typeface="+mn-cs"/>
              </a:rPr>
              <a:t> </a:t>
            </a:r>
            <a:r>
              <a:rPr lang="uk-UA" sz="2000" b="1" dirty="0" smtClean="0">
                <a:cs typeface="+mn-cs"/>
              </a:rPr>
              <a:t>Г.М</a:t>
            </a:r>
            <a:r>
              <a:rPr lang="uk-UA" sz="2000" b="1" dirty="0">
                <a:cs typeface="+mn-cs"/>
              </a:rPr>
              <a:t>.</a:t>
            </a:r>
            <a:r>
              <a:rPr lang="en-US" sz="2000" b="1" dirty="0">
                <a:cs typeface="+mn-cs"/>
              </a:rPr>
              <a:t> </a:t>
            </a:r>
            <a:r>
              <a:rPr lang="uk-UA" sz="2000" b="1" dirty="0">
                <a:sym typeface="Symbol"/>
              </a:rPr>
              <a:t></a:t>
            </a:r>
            <a:r>
              <a:rPr lang="en-US" sz="2000" b="1" dirty="0" smtClean="0">
                <a:cs typeface="+mn-cs"/>
              </a:rPr>
              <a:t> </a:t>
            </a:r>
            <a:r>
              <a:rPr lang="uk-UA" sz="2000" dirty="0">
                <a:cs typeface="+mn-cs"/>
              </a:rPr>
              <a:t>старший викладач кафедри інформатики Комунального закладу «Харківська гуманітарно-педагогічна академія»;</a:t>
            </a:r>
            <a:endParaRPr lang="ru-RU" sz="2000" dirty="0">
              <a:cs typeface="+mn-cs"/>
            </a:endParaRPr>
          </a:p>
          <a:p>
            <a:pPr hangingPunct="0">
              <a:defRPr/>
            </a:pPr>
            <a:r>
              <a:rPr lang="uk-UA" sz="2000" b="1" dirty="0">
                <a:cs typeface="+mn-cs"/>
              </a:rPr>
              <a:t>Старченко </a:t>
            </a:r>
            <a:r>
              <a:rPr lang="uk-UA" sz="2000" b="1" dirty="0" smtClean="0">
                <a:cs typeface="+mn-cs"/>
              </a:rPr>
              <a:t>Л.М</a:t>
            </a:r>
            <a:r>
              <a:rPr lang="uk-UA" sz="2000" b="1" dirty="0">
                <a:cs typeface="+mn-cs"/>
              </a:rPr>
              <a:t>.</a:t>
            </a:r>
            <a:r>
              <a:rPr lang="en-US" sz="2000" b="1" dirty="0">
                <a:cs typeface="+mn-cs"/>
              </a:rPr>
              <a:t> </a:t>
            </a:r>
            <a:r>
              <a:rPr lang="uk-UA" sz="2000" b="1" dirty="0">
                <a:sym typeface="Symbol"/>
              </a:rPr>
              <a:t></a:t>
            </a:r>
            <a:r>
              <a:rPr lang="en-US" sz="2000" b="1" dirty="0" smtClean="0">
                <a:cs typeface="+mn-cs"/>
              </a:rPr>
              <a:t> </a:t>
            </a:r>
            <a:r>
              <a:rPr lang="uk-UA" sz="2000" dirty="0">
                <a:cs typeface="+mn-cs"/>
              </a:rPr>
              <a:t>методист з інформатики Центру інноваційного розвитку освіти КВНЗ "Харківська академія неперервної </a:t>
            </a:r>
            <a:r>
              <a:rPr lang="uk-UA" sz="2000" dirty="0" err="1">
                <a:cs typeface="+mn-cs"/>
              </a:rPr>
              <a:t>освіти”</a:t>
            </a:r>
            <a:r>
              <a:rPr lang="uk-UA" sz="2000" dirty="0">
                <a:cs typeface="+mn-cs"/>
              </a:rPr>
              <a:t>;</a:t>
            </a:r>
            <a:endParaRPr lang="ru-RU" sz="2000" dirty="0">
              <a:cs typeface="+mn-cs"/>
            </a:endParaRPr>
          </a:p>
          <a:p>
            <a:pPr hangingPunct="0">
              <a:defRPr/>
            </a:pPr>
            <a:r>
              <a:rPr lang="uk-UA" sz="2000" b="1" dirty="0">
                <a:cs typeface="+mn-cs"/>
              </a:rPr>
              <a:t>Василенко Ю.М.</a:t>
            </a:r>
            <a:r>
              <a:rPr lang="en-US" sz="2000" b="1" dirty="0">
                <a:cs typeface="+mn-cs"/>
              </a:rPr>
              <a:t> </a:t>
            </a:r>
            <a:r>
              <a:rPr lang="uk-UA" sz="2000" b="1" dirty="0">
                <a:sym typeface="Symbol"/>
              </a:rPr>
              <a:t></a:t>
            </a:r>
            <a:r>
              <a:rPr lang="en-US" sz="2000" b="1" dirty="0" smtClean="0">
                <a:cs typeface="+mn-cs"/>
              </a:rPr>
              <a:t> </a:t>
            </a:r>
            <a:r>
              <a:rPr lang="uk-UA" sz="2000" dirty="0">
                <a:cs typeface="+mn-cs"/>
              </a:rPr>
              <a:t>викладач секції інформатизації та дистанційної освіти КВНЗ "Харківська академія неперервної </a:t>
            </a:r>
            <a:r>
              <a:rPr lang="uk-UA" sz="2000" dirty="0" err="1">
                <a:cs typeface="+mn-cs"/>
              </a:rPr>
              <a:t>освіти”</a:t>
            </a:r>
            <a:r>
              <a:rPr lang="uk-UA" sz="2000" dirty="0">
                <a:cs typeface="+mn-cs"/>
              </a:rPr>
              <a:t>;</a:t>
            </a:r>
            <a:endParaRPr lang="ru-RU" sz="2000" dirty="0">
              <a:cs typeface="+mn-cs"/>
            </a:endParaRPr>
          </a:p>
          <a:p>
            <a:pPr hangingPunct="0">
              <a:defRPr/>
            </a:pPr>
            <a:r>
              <a:rPr lang="uk-UA" sz="2000" b="1" dirty="0" err="1">
                <a:cs typeface="+mn-cs"/>
              </a:rPr>
              <a:t>Самотой</a:t>
            </a:r>
            <a:r>
              <a:rPr lang="uk-UA" sz="2000" b="1" dirty="0">
                <a:cs typeface="+mn-cs"/>
              </a:rPr>
              <a:t> І.В.</a:t>
            </a:r>
            <a:r>
              <a:rPr lang="en-US" sz="2000" b="1" dirty="0">
                <a:cs typeface="+mn-cs"/>
              </a:rPr>
              <a:t> </a:t>
            </a:r>
            <a:r>
              <a:rPr lang="uk-UA" sz="2000" b="1" dirty="0">
                <a:sym typeface="Symbol"/>
              </a:rPr>
              <a:t></a:t>
            </a:r>
            <a:r>
              <a:rPr lang="en-US" sz="2000" b="1" dirty="0" smtClean="0">
                <a:cs typeface="+mn-cs"/>
              </a:rPr>
              <a:t> </a:t>
            </a:r>
            <a:r>
              <a:rPr lang="uk-UA" sz="2000" dirty="0">
                <a:cs typeface="+mn-cs"/>
              </a:rPr>
              <a:t>методист методичного центру управління освіти адміністрації Комінтернівського району Харківської міської ради;</a:t>
            </a:r>
            <a:endParaRPr lang="ru-RU" sz="2000" dirty="0">
              <a:cs typeface="+mn-cs"/>
            </a:endParaRPr>
          </a:p>
          <a:p>
            <a:pPr hangingPunct="0">
              <a:defRPr/>
            </a:pPr>
            <a:r>
              <a:rPr lang="uk-UA" sz="2000" b="1" dirty="0" err="1">
                <a:cs typeface="+mn-cs"/>
              </a:rPr>
              <a:t>Кочегарова</a:t>
            </a:r>
            <a:r>
              <a:rPr lang="uk-UA" sz="2000" b="1" dirty="0">
                <a:cs typeface="+mn-cs"/>
              </a:rPr>
              <a:t> </a:t>
            </a:r>
            <a:r>
              <a:rPr lang="uk-UA" sz="2000" b="1" dirty="0" smtClean="0">
                <a:cs typeface="+mn-cs"/>
              </a:rPr>
              <a:t>С.М</a:t>
            </a:r>
            <a:r>
              <a:rPr lang="uk-UA" sz="2000" b="1" dirty="0">
                <a:cs typeface="+mn-cs"/>
              </a:rPr>
              <a:t>.</a:t>
            </a:r>
            <a:r>
              <a:rPr lang="en-US" sz="2000" b="1" dirty="0">
                <a:cs typeface="+mn-cs"/>
              </a:rPr>
              <a:t> </a:t>
            </a:r>
            <a:r>
              <a:rPr lang="uk-UA" sz="2000" b="1" dirty="0">
                <a:sym typeface="Symbol"/>
              </a:rPr>
              <a:t></a:t>
            </a:r>
            <a:r>
              <a:rPr lang="en-US" sz="2000" b="1" dirty="0" smtClean="0">
                <a:cs typeface="+mn-cs"/>
              </a:rPr>
              <a:t> </a:t>
            </a:r>
            <a:r>
              <a:rPr lang="uk-UA" sz="2000" dirty="0">
                <a:cs typeface="+mn-cs"/>
              </a:rPr>
              <a:t>викладач учбового центру комп’ютерних технологій «Кит».</a:t>
            </a:r>
            <a:endParaRPr lang="ru-RU" sz="2000" dirty="0">
              <a:cs typeface="+mn-cs"/>
            </a:endParaRPr>
          </a:p>
          <a:p>
            <a:pPr>
              <a:defRPr/>
            </a:pPr>
            <a:endParaRPr lang="uk-UA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НФОР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ИНФОРМАТИКА</Template>
  <TotalTime>498</TotalTime>
  <Words>201</Words>
  <Application>Microsoft Office PowerPoint</Application>
  <PresentationFormat>Экран (4:3)</PresentationFormat>
  <Paragraphs>37</Paragraphs>
  <Slides>11</Slides>
  <Notes>9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 ИНФОРМАТИКА</vt:lpstr>
      <vt:lpstr>Кубок з пошуку  в мережі Інтернет  як засіб підвищення  інтересу учнів до поглибленого вивчення інформатики</vt:lpstr>
      <vt:lpstr> Кубок з пошуку в мережі Інтернет </vt:lpstr>
      <vt:lpstr>Мета конкурсу </vt:lpstr>
      <vt:lpstr>Презентация PowerPoint</vt:lpstr>
      <vt:lpstr>Терміни проведення</vt:lpstr>
      <vt:lpstr>Презентация PowerPoint</vt:lpstr>
      <vt:lpstr>Кількість учасників   І (заочного) туру </vt:lpstr>
      <vt:lpstr>Кількість учасників ІІ (очного) туру Кубку</vt:lpstr>
      <vt:lpstr>Журі ІІ (очного) туру  Кубку з пошуку в мережі Інтернет</vt:lpstr>
      <vt:lpstr>Переможці ІІ-го туру Кубку з пошуку в мережі Інтернет </vt:lpstr>
      <vt:lpstr>Дякую за увагу!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Marina</cp:lastModifiedBy>
  <cp:revision>193</cp:revision>
  <cp:lastPrinted>2016-04-26T09:21:13Z</cp:lastPrinted>
  <dcterms:created xsi:type="dcterms:W3CDTF">2011-07-24T06:23:31Z</dcterms:created>
  <dcterms:modified xsi:type="dcterms:W3CDTF">2016-04-26T10:51:52Z</dcterms:modified>
</cp:coreProperties>
</file>