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5" r:id="rId2"/>
    <p:sldId id="293" r:id="rId3"/>
    <p:sldId id="292" r:id="rId4"/>
    <p:sldId id="294" r:id="rId5"/>
    <p:sldId id="272" r:id="rId6"/>
  </p:sldIdLst>
  <p:sldSz cx="9144000" cy="6858000" type="screen4x3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CCE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>
      <p:cViewPr varScale="1">
        <p:scale>
          <a:sx n="56" d="100"/>
          <a:sy n="5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0093821694579"/>
          <c:y val="2.3795831748691692E-2"/>
          <c:w val="0.82835016065150979"/>
          <c:h val="0.861248680097337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(3)'!$B$34:$B$40</c:f>
              <c:strCache>
                <c:ptCount val="7"/>
                <c:pt idx="0">
                  <c:v>C, C++, C#</c:v>
                </c:pt>
                <c:pt idx="1">
                  <c:v>Pascal, Delphi</c:v>
                </c:pt>
                <c:pt idx="2">
                  <c:v>Java, Javascript</c:v>
                </c:pt>
                <c:pt idx="3">
                  <c:v>Python</c:v>
                </c:pt>
                <c:pt idx="4">
                  <c:v>PHP</c:v>
                </c:pt>
                <c:pt idx="5">
                  <c:v>SQL</c:v>
                </c:pt>
                <c:pt idx="6">
                  <c:v>Basic (VBA)</c:v>
                </c:pt>
              </c:strCache>
            </c:strRef>
          </c:cat>
          <c:val>
            <c:numRef>
              <c:f>'Лист1 (3)'!$C$34:$C$40</c:f>
              <c:numCache>
                <c:formatCode>General</c:formatCode>
                <c:ptCount val="7"/>
                <c:pt idx="0">
                  <c:v>36.1</c:v>
                </c:pt>
                <c:pt idx="1">
                  <c:v>43.3</c:v>
                </c:pt>
                <c:pt idx="2">
                  <c:v>9.3000000000000007</c:v>
                </c:pt>
                <c:pt idx="3">
                  <c:v>5.7</c:v>
                </c:pt>
                <c:pt idx="4">
                  <c:v>2.1</c:v>
                </c:pt>
                <c:pt idx="5">
                  <c:v>1</c:v>
                </c:pt>
                <c:pt idx="6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23424"/>
        <c:axId val="111031424"/>
      </c:barChart>
      <c:catAx>
        <c:axId val="1048234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11031424"/>
        <c:crosses val="autoZero"/>
        <c:auto val="1"/>
        <c:lblAlgn val="ctr"/>
        <c:lblOffset val="100"/>
        <c:noMultiLvlLbl val="0"/>
      </c:catAx>
      <c:valAx>
        <c:axId val="1110314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4823424"/>
        <c:crosses val="autoZero"/>
        <c:crossBetween val="between"/>
      </c:valAx>
      <c:spPr>
        <a:gradFill>
          <a:gsLst>
            <a:gs pos="0">
              <a:schemeClr val="tx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ACA7E-877B-4849-BD26-E7B59AF51DE7}" type="datetimeFigureOut">
              <a:rPr lang="uk-UA" smtClean="0"/>
              <a:t>26.04.2016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89DD4-C4F2-4BD3-9541-0564FADFD5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0882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1DB85-C3A6-4BC6-AA0E-681941EA3BB1}" type="datetimeFigureOut">
              <a:rPr lang="uk-UA" smtClean="0"/>
              <a:t>26.04.2016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355B4-052C-4064-AAE7-6B1FFEE4E7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37536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C25A-B5FE-4A9F-BF75-9A1B6137E099}" type="datetime1">
              <a:rPr lang="uk-UA" smtClean="0"/>
              <a:t>26.04.2016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3657-214D-44B8-AD2B-E515C30770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171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37E6-18B2-4EE5-83D0-823DC093210A}" type="datetime1">
              <a:rPr lang="uk-UA" smtClean="0"/>
              <a:t>26.04.2016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3657-214D-44B8-AD2B-E515C30770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784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EE3A-DAE8-416D-A01D-CA91FB80159E}" type="datetime1">
              <a:rPr lang="uk-UA" smtClean="0"/>
              <a:t>26.04.2016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3657-214D-44B8-AD2B-E515C30770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900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9E46-5145-4ACE-A76E-91675327007F}" type="datetime1">
              <a:rPr lang="uk-UA" smtClean="0"/>
              <a:t>26.04.2016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3657-214D-44B8-AD2B-E515C30770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886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4D3C-F3A1-4138-B86E-C24D10DB8FBF}" type="datetime1">
              <a:rPr lang="uk-UA" smtClean="0"/>
              <a:t>26.04.2016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3657-214D-44B8-AD2B-E515C30770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745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34E6-886B-4350-A743-F4CF2663AA9A}" type="datetime1">
              <a:rPr lang="uk-UA" smtClean="0"/>
              <a:t>26.04.2016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3657-214D-44B8-AD2B-E515C30770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776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D4DB-6C2F-4903-ADAD-5AADFF53AB77}" type="datetime1">
              <a:rPr lang="uk-UA" smtClean="0"/>
              <a:t>26.04.2016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3657-214D-44B8-AD2B-E515C30770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681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0420-2228-4B06-A247-93256ECDD743}" type="datetime1">
              <a:rPr lang="uk-UA" smtClean="0"/>
              <a:t>26.04.2016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3657-214D-44B8-AD2B-E515C30770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09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6D8-2B0A-40AD-8FD7-0D989CF42852}" type="datetime1">
              <a:rPr lang="uk-UA" smtClean="0"/>
              <a:t>26.04.2016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3657-214D-44B8-AD2B-E515C30770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377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DB1C-3757-4DA9-BBB2-F8DD03216A97}" type="datetime1">
              <a:rPr lang="uk-UA" smtClean="0"/>
              <a:t>26.04.2016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3657-214D-44B8-AD2B-E515C30770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832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BE76-B803-4A25-A4F9-01A8206C3457}" type="datetime1">
              <a:rPr lang="uk-UA" smtClean="0"/>
              <a:t>26.04.2016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3657-214D-44B8-AD2B-E515C30770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48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CCECFF"/>
            </a:gs>
            <a:gs pos="44000">
              <a:srgbClr val="FFFFCC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904DD-A3D1-43BB-9E96-0863E17C547F}" type="datetime1">
              <a:rPr lang="uk-UA" smtClean="0"/>
              <a:t>26.04.2016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83657-214D-44B8-AD2B-E515C30770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071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1" y="0"/>
            <a:ext cx="9179208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98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32656"/>
          </a:xfrm>
        </p:spPr>
        <p:txBody>
          <a:bodyPr>
            <a:noAutofit/>
          </a:bodyPr>
          <a:lstStyle/>
          <a:p>
            <a:r>
              <a:rPr lang="uk-UA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 якої мови програмування розпочинати?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62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03" y="966695"/>
            <a:ext cx="4643899" cy="36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09" y="3401679"/>
            <a:ext cx="6815909" cy="52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74" y="1363777"/>
            <a:ext cx="5238916" cy="46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7" y="3937640"/>
            <a:ext cx="6155651" cy="55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43" y="3184142"/>
            <a:ext cx="3514957" cy="40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54" y="4488493"/>
            <a:ext cx="5997790" cy="45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619"/>
            <a:ext cx="3857352" cy="108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371" y="6072968"/>
            <a:ext cx="5781766" cy="51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8603"/>
            <a:ext cx="5749208" cy="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50" y="1833440"/>
            <a:ext cx="5585600" cy="65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758"/>
            <a:ext cx="5560695" cy="42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9061"/>
            <a:ext cx="4942706" cy="50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" y="4869160"/>
            <a:ext cx="5612870" cy="62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29" y="857156"/>
            <a:ext cx="4490011" cy="120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84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Розподіл мов програмування за результатами опитування учасників олімпіад</a:t>
            </a:r>
            <a:endParaRPr lang="uk-UA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085641"/>
              </p:ext>
            </p:extLst>
          </p:nvPr>
        </p:nvGraphicFramePr>
        <p:xfrm>
          <a:off x="323528" y="1484784"/>
          <a:ext cx="8496622" cy="511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109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uk-UA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 якого класу розпочинати </a:t>
            </a:r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навчання ?</a:t>
            </a:r>
            <a:endParaRPr lang="uk-UA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12968" cy="56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93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 за увагу!</a:t>
            </a:r>
            <a:endParaRPr lang="uk-UA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2193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 vlapinsky.at.ua</a:t>
            </a: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vit_lap@ua.fm </a:t>
            </a:r>
            <a:endParaRPr lang="uk-UA" sz="4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https://csf221.wordpress.com/</a:t>
            </a:r>
            <a:endParaRPr lang="uk-UA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uk-UA" sz="4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9675"/>
            <a:ext cx="23812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32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З якої мови програмування розпочинати?</vt:lpstr>
      <vt:lpstr>Розподіл мов програмування за результатами опитування учасників олімпіад</vt:lpstr>
      <vt:lpstr>З якого класу розпочинати навчання ?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</dc:title>
  <dc:creator>LVV</dc:creator>
  <cp:lastModifiedBy>user</cp:lastModifiedBy>
  <cp:revision>48</cp:revision>
  <cp:lastPrinted>2016-04-25T18:44:19Z</cp:lastPrinted>
  <dcterms:created xsi:type="dcterms:W3CDTF">2015-04-10T18:56:27Z</dcterms:created>
  <dcterms:modified xsi:type="dcterms:W3CDTF">2016-04-26T09:11:50Z</dcterms:modified>
</cp:coreProperties>
</file>