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embeddedFontLst>
    <p:embeddedFont>
      <p:font typeface="Cabin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bin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Cabin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abin-bold.fntdata"/><Relationship Id="rId6" Type="http://schemas.openxmlformats.org/officeDocument/2006/relationships/slide" Target="slides/slide2.xml"/><Relationship Id="rId18" Type="http://schemas.openxmlformats.org/officeDocument/2006/relationships/font" Target="fonts/Cabin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Титульний слайд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32" lvl="0" marL="27432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22" name="Shape 22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1157175" y="1345016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Заголовок і вертикальний текст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1435608" y="274637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2784348" y="99059"/>
            <a:ext cx="4800600" cy="74980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Вертикальний заголовок і текст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Пустий слайд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014983" y="0"/>
            <a:ext cx="812901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29" name="Shape 29"/>
          <p:cNvSpPr/>
          <p:nvPr/>
        </p:nvSpPr>
        <p:spPr>
          <a:xfrm>
            <a:off x="1014983" y="-54"/>
            <a:ext cx="73151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Заголовок і об'єкт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1435608" y="274637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Заголовок розділу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282890" y="-54"/>
            <a:ext cx="6858000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2500"/>
              </a:lnSpc>
              <a:spcBef>
                <a:spcPts val="0"/>
              </a:spcBef>
              <a:buClr>
                <a:srgbClr val="562214"/>
              </a:buClr>
              <a:buFont typeface="Cabin"/>
              <a:buNone/>
              <a:defRPr b="1" i="0" sz="40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5588" lvl="0" marL="18288" marR="0" rtl="0" algn="l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43" name="Shape 43"/>
          <p:cNvSpPr/>
          <p:nvPr/>
        </p:nvSpPr>
        <p:spPr>
          <a:xfrm>
            <a:off x="2286000" y="0"/>
            <a:ext cx="76199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4" name="Shape 44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2408064" y="2745869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Два об'єкти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31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939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12267" lvl="2" marL="886967" marR="0" rtl="0" algn="l">
              <a:lnSpc>
                <a:spcPct val="10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68580" lvl="3" marL="1097280" marR="0" rtl="0" algn="l">
              <a:lnSpc>
                <a:spcPct val="100000"/>
              </a:lnSpc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79247" lvl="4" marL="1298448" marR="0" rtl="0" algn="l">
              <a:lnSpc>
                <a:spcPct val="100000"/>
              </a:lnSpc>
              <a:spcBef>
                <a:spcPts val="36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31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939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12267" lvl="2" marL="886967" marR="0" rtl="0" algn="l">
              <a:lnSpc>
                <a:spcPct val="10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68580" lvl="3" marL="1097280" marR="0" rtl="0" algn="l">
              <a:lnSpc>
                <a:spcPct val="100000"/>
              </a:lnSpc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79247" lvl="4" marL="1298448" marR="0" rtl="0" algn="l">
              <a:lnSpc>
                <a:spcPct val="100000"/>
              </a:lnSpc>
              <a:spcBef>
                <a:spcPts val="36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Порівняння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562214"/>
              </a:buClr>
              <a:buFont typeface="Cabin"/>
              <a:buNone/>
              <a:defRPr b="1" i="0" sz="45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19380" lvl="1" marL="640080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24967" lvl="2" marL="886967" marR="0" rtl="0" algn="l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81280" lvl="3" marL="1097280" marR="0" rtl="0" algn="l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91947" lvl="4" marL="1298448" marR="0" rtl="0" algn="l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4" type="body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19380" lvl="1" marL="640080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24967" lvl="2" marL="886967" marR="0" rtl="0" algn="l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81280" lvl="3" marL="1097280" marR="0" rtl="0" algn="l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91947" lvl="4" marL="1298448" marR="0" rtl="0" algn="l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Лише заголовок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Вміст із підписом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909"/>
              </a:lnSpc>
              <a:spcBef>
                <a:spcPts val="0"/>
              </a:spcBef>
              <a:buClr>
                <a:srgbClr val="562214"/>
              </a:buClr>
              <a:buFont typeface="Cabin"/>
              <a:buNone/>
              <a:defRPr b="1" i="0" sz="22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19" lvl="0" marL="45720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200"/>
              </a:spcBef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180"/>
              </a:spcBef>
              <a:buClr>
                <a:schemeClr val="accent4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Зображення з підписом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1" i="0" sz="21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79" name="Shape 79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/>
          <p:nvPr>
            <p:ph idx="2" type="pic"/>
          </p:nvPr>
        </p:nvSpPr>
        <p:spPr>
          <a:xfrm>
            <a:off x="838200" y="1143003"/>
            <a:ext cx="4419599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015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/>
          <p:nvPr/>
        </p:nvSpPr>
        <p:spPr>
          <a:xfrm rot="-2131329">
            <a:off x="396725" y="954340"/>
            <a:ext cx="685799" cy="204309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2" name="Shape 82"/>
          <p:cNvSpPr/>
          <p:nvPr/>
        </p:nvSpPr>
        <p:spPr>
          <a:xfrm flipH="1" rot="2103354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4285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77777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1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75767" lvl="2" marL="886967" marR="0" rtl="0" algn="l">
              <a:lnSpc>
                <a:spcPct val="100000"/>
              </a:lnSpc>
              <a:spcBef>
                <a:spcPts val="2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25730" lvl="3" marL="1097280" marR="0" rtl="0" algn="l">
              <a:lnSpc>
                <a:spcPct val="100000"/>
              </a:lnSpc>
              <a:spcBef>
                <a:spcPts val="18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36397" lvl="4" marL="1298448" marR="0" rtl="0" algn="l">
              <a:lnSpc>
                <a:spcPct val="100000"/>
              </a:lnSpc>
              <a:spcBef>
                <a:spcPts val="18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815927" y="-815922"/>
            <a:ext cx="1638886" cy="1638886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" name="Shape 7"/>
          <p:cNvSpPr/>
          <p:nvPr/>
        </p:nvSpPr>
        <p:spPr>
          <a:xfrm>
            <a:off x="168816" y="21102"/>
            <a:ext cx="1702190" cy="1702190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" name="Shape 8"/>
          <p:cNvSpPr/>
          <p:nvPr/>
        </p:nvSpPr>
        <p:spPr>
          <a:xfrm rot="2315675">
            <a:off x="182880" y="1055077"/>
            <a:ext cx="1125716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1012873" y="-54"/>
            <a:ext cx="8131127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1435608" y="274637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13647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uk-UA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15" name="Shape 15"/>
          <p:cNvSpPr/>
          <p:nvPr/>
        </p:nvSpPr>
        <p:spPr>
          <a:xfrm>
            <a:off x="1014983" y="-54"/>
            <a:ext cx="73151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ctrTitle"/>
          </p:nvPr>
        </p:nvSpPr>
        <p:spPr>
          <a:xfrm>
            <a:off x="1331640" y="1196751"/>
            <a:ext cx="7406639" cy="23490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bin"/>
              <a:buNone/>
            </a:pPr>
            <a:r>
              <a:rPr b="1" lang="uk-UA" sz="3200" cap="small"/>
              <a:t>Диференціація діяльності районного методичного об’єднання вчителів інформатики щодо підвищення їх кваліфікації з програмування</a:t>
            </a:r>
          </a:p>
        </p:txBody>
      </p:sp>
      <p:sp>
        <p:nvSpPr>
          <p:cNvPr id="101" name="Shape 101"/>
          <p:cNvSpPr txBox="1"/>
          <p:nvPr>
            <p:ph idx="1" type="subTitle"/>
          </p:nvPr>
        </p:nvSpPr>
        <p:spPr>
          <a:xfrm>
            <a:off x="1331640" y="4077071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0">
            <a:noAutofit/>
          </a:bodyPr>
          <a:lstStyle/>
          <a:p>
            <a:pPr indent="-2032" lvl="0" marL="27432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uk-UA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Олександр Олексійович Сосновцев</a:t>
            </a:r>
            <a:r>
              <a:rPr b="0" i="0" lang="uk-UA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br>
              <a:rPr b="0" i="0" lang="uk-UA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uk-UA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керівник РМО вчителів інформатики Валківського району, вчитель інформатики Валківського ліцею імені О. Масельського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4294967295" type="body"/>
          </p:nvPr>
        </p:nvSpPr>
        <p:spPr>
          <a:xfrm>
            <a:off x="1331640" y="764704"/>
            <a:ext cx="7488831" cy="5112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Засобом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для заочного або комбінованого навчань може стати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сайт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РМО або розроблений спеціально для навчання.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На сайті можна створити спеціальну сторінку з доступом до навчальних матеріалів, створених власноручно або знайдених в Інтернеті.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4294967295" type="body"/>
          </p:nvPr>
        </p:nvSpPr>
        <p:spPr>
          <a:xfrm>
            <a:off x="1115616" y="5445223"/>
            <a:ext cx="8028383" cy="141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Сторінка сайта РМО вчителів інформатики Валківського району з навчальними матеріалами розробленими власноручно для організації заочного та комбінованого навчання алгоритмічному програмуванню мовою Паскаль.</a:t>
            </a: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211" y="188640"/>
            <a:ext cx="9016787" cy="52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4294967295" type="body"/>
          </p:nvPr>
        </p:nvSpPr>
        <p:spPr>
          <a:xfrm>
            <a:off x="1115616" y="5445223"/>
            <a:ext cx="8028383" cy="141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 нижній частині сторінки знаходяться посилання на систему уроків з оволодіння візуальним програмуванням в середовищі Lazarus, які розроблені сторонніми авторами.</a:t>
            </a:r>
          </a:p>
        </p:txBody>
      </p:sp>
      <p:pic>
        <p:nvPicPr>
          <p:cNvPr id="158" name="Shape 1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187627"/>
            <a:ext cx="8820472" cy="5115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4294967295" type="body"/>
          </p:nvPr>
        </p:nvSpPr>
        <p:spPr>
          <a:xfrm>
            <a:off x="1331640" y="764704"/>
            <a:ext cx="7488831" cy="208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Інформатика та інформаційні технології – це різні предмети.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Вони також повинні бути різними і в шкільній програмі.</a:t>
            </a:r>
          </a:p>
        </p:txBody>
      </p:sp>
      <p:sp>
        <p:nvSpPr>
          <p:cNvPr id="164" name="Shape 164"/>
          <p:cNvSpPr/>
          <p:nvPr/>
        </p:nvSpPr>
        <p:spPr>
          <a:xfrm>
            <a:off x="1763688" y="3645023"/>
            <a:ext cx="5908412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uk-UA" sz="5400" u="none" cap="none" strike="noStrike">
                <a:solidFill>
                  <a:srgbClr val="5BB9D9"/>
                </a:solidFill>
                <a:latin typeface="Cabin"/>
                <a:ea typeface="Cabin"/>
                <a:cs typeface="Cabin"/>
                <a:sym typeface="Cabin"/>
              </a:rPr>
              <a:t>Дякую за увагу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4294967295" type="body"/>
          </p:nvPr>
        </p:nvSpPr>
        <p:spPr>
          <a:xfrm>
            <a:off x="1331640" y="476672"/>
            <a:ext cx="7488831" cy="5688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За останні роки шкільний предмет інформатики став по суті предметом трудового навчання.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Інформатика та інформаційні технології співвідносяться між собою як фізика та технічна праця.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Чому тоді інформатика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об’єднана в один предмет 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 інформаційними технологіями?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4294967295" type="body"/>
          </p:nvPr>
        </p:nvSpPr>
        <p:spPr>
          <a:xfrm>
            <a:off x="1331640" y="764704"/>
            <a:ext cx="7344815" cy="540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 одного боку такі розділи як моделювання, алгоритмізація та програмування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розвивають в учнів вміння аналізувати, мислити логічно, алгоритмізувати процеси 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не тільки при розв’язуванні шкільних але й життєвих задач.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 іншого – вони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вимагають раціонального системного підходу 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 організації навчального процесу, а також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відповідного кадрового забезпечення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4294967295" type="body"/>
          </p:nvPr>
        </p:nvSpPr>
        <p:spPr>
          <a:xfrm>
            <a:off x="1331640" y="764704"/>
            <a:ext cx="7344815" cy="4968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Раціональний системний підхід – це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безперервне вивчення 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алгоритмізації та програмування і виділення достатнього часу на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практичне закріплення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набутих знань з метою формування відповідних компетенцій.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4294967295" type="body"/>
          </p:nvPr>
        </p:nvSpPr>
        <p:spPr>
          <a:xfrm>
            <a:off x="1331640" y="764704"/>
            <a:ext cx="7344815" cy="4968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 сучасних шкільних програмах з інформатики вивчення моделювання, алгоритмізації та програмування відбувається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 великими розривами у часі.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Це значно погіршує  ефективність навчального процесу.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4294967295" type="body"/>
          </p:nvPr>
        </p:nvSpPr>
        <p:spPr>
          <a:xfrm>
            <a:off x="1331640" y="764704"/>
            <a:ext cx="7344815" cy="4968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Наступна проблема – це </a:t>
            </a:r>
            <a:r>
              <a:rPr b="1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недостатня готовність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частини вчителів інформатики до викладання розділів моделювання, алгоритмізації та програмування.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(</a:t>
            </a:r>
            <a:r>
              <a:rPr b="0" i="0" lang="uk-UA" sz="2800" u="sng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Вона витікає з попередньої проблеми!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).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4294967295" type="body"/>
          </p:nvPr>
        </p:nvSpPr>
        <p:spPr>
          <a:xfrm>
            <a:off x="1331640" y="764704"/>
            <a:ext cx="7344815" cy="5544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Якщо говорити про вчителів інформатики сільських районів, то їх можна розділити на три групи:</a:t>
            </a:r>
          </a:p>
          <a:p>
            <a:pPr indent="-246380" lvl="1" marL="64008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вчителі,  у яких основний предмет </a:t>
            </a:r>
            <a:r>
              <a:rPr b="1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інформатика</a:t>
            </a: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(володіють програмуванням в рамках шкільної програми);</a:t>
            </a:r>
          </a:p>
          <a:p>
            <a:pPr indent="-246380" lvl="1" marL="64008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вчителі, у яких основний предмет  </a:t>
            </a:r>
            <a:r>
              <a:rPr b="1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математика</a:t>
            </a: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(частина володіє програмуванням в рамках шкільної програми, частина – недостатньо);</a:t>
            </a:r>
          </a:p>
          <a:p>
            <a: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вчителі, у яких основний предмет </a:t>
            </a:r>
            <a:r>
              <a:rPr b="1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історія, географія, трудове навчання тощо </a:t>
            </a: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(як правило, вони не володіють програмуванням зовсім).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4294967295" type="body"/>
          </p:nvPr>
        </p:nvSpPr>
        <p:spPr>
          <a:xfrm>
            <a:off x="1331640" y="764704"/>
            <a:ext cx="7344815" cy="5544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Вирішити вказану проблему можна одним із двох способів: </a:t>
            </a:r>
          </a:p>
          <a:p>
            <a:pPr indent="-246380" lvl="1" marL="64008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або замінити вчителів інформатики, які не володіють програмуванням, на тих, що володіють, </a:t>
            </a:r>
          </a:p>
          <a:p>
            <a:pPr indent="-246380" lvl="1" marL="64008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або навчити програмувати існуючих вчителів інформатики.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Перший спосіб нереальний, бо в селах існує кадровий дефіцит. Другий потребує певних організаційних заходів.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4294967295" type="body"/>
          </p:nvPr>
        </p:nvSpPr>
        <p:spPr>
          <a:xfrm>
            <a:off x="1331640" y="764704"/>
            <a:ext cx="7488831" cy="5112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Навчити програмувати в межах вимог шкільної програми можна в рамках роботи методичних об’єднань.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Для цього слід зробити так, щоб вчителі, які вміють програмувати, навчили тих, хто не вміє.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Заняття можуть бути очними, заочними</a:t>
            </a:r>
            <a:r>
              <a:rPr b="0" i="0" lang="uk-UA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b="0" i="0" lang="uk-UA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або комбінованими.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Сонцестояння">
  <a:themeElements>
    <a:clrScheme name="Сонцестояння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