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8" r:id="rId4"/>
  </p:sldMasterIdLst>
  <p:notesMasterIdLst>
    <p:notesMasterId r:id="rId28"/>
  </p:notesMasterIdLst>
  <p:sldIdLst>
    <p:sldId id="262" r:id="rId5"/>
    <p:sldId id="274" r:id="rId6"/>
    <p:sldId id="275" r:id="rId7"/>
    <p:sldId id="276" r:id="rId8"/>
    <p:sldId id="277" r:id="rId9"/>
    <p:sldId id="257" r:id="rId10"/>
    <p:sldId id="258" r:id="rId11"/>
    <p:sldId id="259" r:id="rId12"/>
    <p:sldId id="280" r:id="rId13"/>
    <p:sldId id="279" r:id="rId14"/>
    <p:sldId id="278" r:id="rId15"/>
    <p:sldId id="283" r:id="rId16"/>
    <p:sldId id="260" r:id="rId17"/>
    <p:sldId id="281" r:id="rId18"/>
    <p:sldId id="284" r:id="rId19"/>
    <p:sldId id="282" r:id="rId20"/>
    <p:sldId id="261" r:id="rId21"/>
    <p:sldId id="288" r:id="rId22"/>
    <p:sldId id="286" r:id="rId23"/>
    <p:sldId id="267" r:id="rId24"/>
    <p:sldId id="265" r:id="rId25"/>
    <p:sldId id="269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ія" initials="Н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35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F906B-D08E-41D2-8F70-11E7A358E97F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17B88-E0E6-4852-8226-7AC4C109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1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17B88-E0E6-4852-8226-7AC4C109A8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35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6EF97CD-FBE1-4D92-AC67-ECD25946373A}" type="slidenum">
              <a:rPr lang="de-DE" sz="1200"/>
              <a:pPr algn="r" eaLnBrk="1" hangingPunct="1"/>
              <a:t>10</a:t>
            </a:fld>
            <a:endParaRPr lang="de-DE" sz="1200"/>
          </a:p>
        </p:txBody>
      </p:sp>
      <p:sp>
        <p:nvSpPr>
          <p:cNvPr id="197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5961555-AF63-437E-9A61-04F0F8B202ED}" type="slidenum">
              <a:rPr lang="en-GB" sz="1300"/>
              <a:pPr algn="r" eaLnBrk="1" hangingPunct="1"/>
              <a:t>10</a:t>
            </a:fld>
            <a:endParaRPr lang="en-GB" sz="1300"/>
          </a:p>
        </p:txBody>
      </p:sp>
      <p:sp>
        <p:nvSpPr>
          <p:cNvPr id="197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97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6EF97CD-FBE1-4D92-AC67-ECD25946373A}" type="slidenum">
              <a:rPr lang="de-DE" sz="1200"/>
              <a:pPr algn="r" eaLnBrk="1" hangingPunct="1"/>
              <a:t>11</a:t>
            </a:fld>
            <a:endParaRPr lang="de-DE" sz="1200"/>
          </a:p>
        </p:txBody>
      </p:sp>
      <p:sp>
        <p:nvSpPr>
          <p:cNvPr id="197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5961555-AF63-437E-9A61-04F0F8B202ED}" type="slidenum">
              <a:rPr lang="en-GB" sz="1300"/>
              <a:pPr algn="r" eaLnBrk="1" hangingPunct="1"/>
              <a:t>11</a:t>
            </a:fld>
            <a:endParaRPr lang="en-GB" sz="1300"/>
          </a:p>
        </p:txBody>
      </p:sp>
      <p:sp>
        <p:nvSpPr>
          <p:cNvPr id="197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97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09F036B-6231-47FB-B5D3-4D599CF07CA3}" type="slidenum">
              <a:rPr lang="de-DE" sz="1200"/>
              <a:pPr algn="r" eaLnBrk="1" hangingPunct="1"/>
              <a:t>12</a:t>
            </a:fld>
            <a:endParaRPr lang="de-DE" sz="1200"/>
          </a:p>
        </p:txBody>
      </p:sp>
      <p:sp>
        <p:nvSpPr>
          <p:cNvPr id="19968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1474867-90D6-4508-AC1A-DB246142B132}" type="slidenum">
              <a:rPr lang="en-GB" sz="1300"/>
              <a:pPr algn="r" eaLnBrk="1" hangingPunct="1"/>
              <a:t>12</a:t>
            </a:fld>
            <a:endParaRPr lang="en-GB" sz="1300"/>
          </a:p>
        </p:txBody>
      </p:sp>
      <p:sp>
        <p:nvSpPr>
          <p:cNvPr id="199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99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09F036B-6231-47FB-B5D3-4D599CF07CA3}" type="slidenum">
              <a:rPr lang="de-DE" sz="1200"/>
              <a:pPr algn="r" eaLnBrk="1" hangingPunct="1"/>
              <a:t>13</a:t>
            </a:fld>
            <a:endParaRPr lang="de-DE" sz="1200"/>
          </a:p>
        </p:txBody>
      </p:sp>
      <p:sp>
        <p:nvSpPr>
          <p:cNvPr id="19968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1474867-90D6-4508-AC1A-DB246142B132}" type="slidenum">
              <a:rPr lang="en-GB" sz="1300"/>
              <a:pPr algn="r" eaLnBrk="1" hangingPunct="1"/>
              <a:t>13</a:t>
            </a:fld>
            <a:endParaRPr lang="en-GB" sz="1300"/>
          </a:p>
        </p:txBody>
      </p:sp>
      <p:sp>
        <p:nvSpPr>
          <p:cNvPr id="199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99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marL="285750" indent="-285750">
              <a:buFont typeface="Arial" pitchFamily="34" charset="0"/>
              <a:buChar char="•"/>
            </a:pPr>
            <a:endParaRPr lang="uk-UA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09F036B-6231-47FB-B5D3-4D599CF07CA3}" type="slidenum">
              <a:rPr lang="de-DE" sz="1200"/>
              <a:pPr algn="r" eaLnBrk="1" hangingPunct="1"/>
              <a:t>14</a:t>
            </a:fld>
            <a:endParaRPr lang="de-DE" sz="1200"/>
          </a:p>
        </p:txBody>
      </p:sp>
      <p:sp>
        <p:nvSpPr>
          <p:cNvPr id="19968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1474867-90D6-4508-AC1A-DB246142B132}" type="slidenum">
              <a:rPr lang="en-GB" sz="1300"/>
              <a:pPr algn="r" eaLnBrk="1" hangingPunct="1"/>
              <a:t>14</a:t>
            </a:fld>
            <a:endParaRPr lang="en-GB" sz="1300"/>
          </a:p>
        </p:txBody>
      </p:sp>
      <p:sp>
        <p:nvSpPr>
          <p:cNvPr id="199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99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marL="285750" indent="-285750">
              <a:buFont typeface="Arial" pitchFamily="34" charset="0"/>
              <a:buChar char="•"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09F036B-6231-47FB-B5D3-4D599CF07CA3}" type="slidenum">
              <a:rPr lang="de-DE" sz="1200"/>
              <a:pPr algn="r" eaLnBrk="1" hangingPunct="1"/>
              <a:t>15</a:t>
            </a:fld>
            <a:endParaRPr lang="de-DE" sz="1200"/>
          </a:p>
        </p:txBody>
      </p:sp>
      <p:sp>
        <p:nvSpPr>
          <p:cNvPr id="19968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1474867-90D6-4508-AC1A-DB246142B132}" type="slidenum">
              <a:rPr lang="en-GB" sz="1300"/>
              <a:pPr algn="r" eaLnBrk="1" hangingPunct="1"/>
              <a:t>15</a:t>
            </a:fld>
            <a:endParaRPr lang="en-GB" sz="1300"/>
          </a:p>
        </p:txBody>
      </p:sp>
      <p:sp>
        <p:nvSpPr>
          <p:cNvPr id="199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99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marL="285750" indent="-285750">
              <a:buFont typeface="Arial" pitchFamily="34" charset="0"/>
              <a:buChar char="•"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09F036B-6231-47FB-B5D3-4D599CF07CA3}" type="slidenum">
              <a:rPr lang="de-DE" sz="1200"/>
              <a:pPr algn="r" eaLnBrk="1" hangingPunct="1"/>
              <a:t>16</a:t>
            </a:fld>
            <a:endParaRPr lang="de-DE" sz="1200"/>
          </a:p>
        </p:txBody>
      </p:sp>
      <p:sp>
        <p:nvSpPr>
          <p:cNvPr id="19968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1474867-90D6-4508-AC1A-DB246142B132}" type="slidenum">
              <a:rPr lang="en-GB" sz="1300"/>
              <a:pPr algn="r" eaLnBrk="1" hangingPunct="1"/>
              <a:t>16</a:t>
            </a:fld>
            <a:endParaRPr lang="en-GB" sz="1300"/>
          </a:p>
        </p:txBody>
      </p:sp>
      <p:sp>
        <p:nvSpPr>
          <p:cNvPr id="199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99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0BAF34A-E0F2-40CA-9263-70B0D94908A4}" type="slidenum">
              <a:rPr lang="de-DE" sz="1200"/>
              <a:pPr algn="r" eaLnBrk="1" hangingPunct="1"/>
              <a:t>17</a:t>
            </a:fld>
            <a:endParaRPr lang="de-DE" sz="1200"/>
          </a:p>
        </p:txBody>
      </p:sp>
      <p:sp>
        <p:nvSpPr>
          <p:cNvPr id="20173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B1609E5-D5E9-4CC2-B63A-19712DE14537}" type="slidenum">
              <a:rPr lang="en-GB" sz="1300"/>
              <a:pPr algn="r" eaLnBrk="1" hangingPunct="1"/>
              <a:t>17</a:t>
            </a:fld>
            <a:endParaRPr lang="en-GB" sz="1300"/>
          </a:p>
        </p:txBody>
      </p:sp>
      <p:sp>
        <p:nvSpPr>
          <p:cNvPr id="201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01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Компонування підручника, прийоми введення до тексту нових понять, використання засобів наочності спрямовані на те, щоб не тільки передати учням певні відомості, а й навчити їх самостійно користуватися книгою, захопити, викликати інтерес до інформатики та бажання поглиблювати знання з предмету.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завдань, що передбачають розкриття схильностей, задатків, обдарувань, представлена у вигляді можливого вибору форм, напрямків, рівнів діяльності. Окремі завдання спрямовані на розвиток інтуїтивного творчого, нешаблонного мислення, вміння висувати гіпотези, розвивати й доводити ймовірність своїх конкретних передбачень в даному напрямку.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0BAF34A-E0F2-40CA-9263-70B0D94908A4}" type="slidenum">
              <a:rPr lang="de-DE" sz="1200"/>
              <a:pPr algn="r" eaLnBrk="1" hangingPunct="1"/>
              <a:t>18</a:t>
            </a:fld>
            <a:endParaRPr lang="de-DE" sz="1200"/>
          </a:p>
        </p:txBody>
      </p:sp>
      <p:sp>
        <p:nvSpPr>
          <p:cNvPr id="20173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B1609E5-D5E9-4CC2-B63A-19712DE14537}" type="slidenum">
              <a:rPr lang="en-GB" sz="1300"/>
              <a:pPr algn="r" eaLnBrk="1" hangingPunct="1"/>
              <a:t>18</a:t>
            </a:fld>
            <a:endParaRPr lang="en-GB" sz="1300"/>
          </a:p>
        </p:txBody>
      </p:sp>
      <p:sp>
        <p:nvSpPr>
          <p:cNvPr id="201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01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межах кожної теми (уроку) передбачені різні види діяльності учнів, для кожного з яких виділена окрема рубрика.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Рубрика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Обговорюємо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містить запитання на перевірку та самоконтроль  навичок мислення базових рівнів: знання та розуміння. Завдання рубрики</a:t>
            </a: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Міркуємо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мають на меті перевірити в учнів вміння застосовувати знання та сприяють формуванню в учнів навичок мислення вищих рівнів: аналіз, синтез, оцінювання. Формувати навички дослідницької діяльності допоможе рубрика </a:t>
            </a: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Досліджуємо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0BAF34A-E0F2-40CA-9263-70B0D94908A4}" type="slidenum">
              <a:rPr lang="de-DE" sz="1200"/>
              <a:pPr algn="r" eaLnBrk="1" hangingPunct="1"/>
              <a:t>19</a:t>
            </a:fld>
            <a:endParaRPr lang="de-DE" sz="1200"/>
          </a:p>
        </p:txBody>
      </p:sp>
      <p:sp>
        <p:nvSpPr>
          <p:cNvPr id="20173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B1609E5-D5E9-4CC2-B63A-19712DE14537}" type="slidenum">
              <a:rPr lang="en-GB" sz="1300"/>
              <a:pPr algn="r" eaLnBrk="1" hangingPunct="1"/>
              <a:t>19</a:t>
            </a:fld>
            <a:endParaRPr lang="en-GB" sz="1300"/>
          </a:p>
        </p:txBody>
      </p:sp>
      <p:sp>
        <p:nvSpPr>
          <p:cNvPr id="201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01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Кожен урок містить розділ для розвитку логічного мислення учнів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17B88-E0E6-4852-8226-7AC4C109A88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93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>
                <a:solidFill>
                  <a:prstClr val="black"/>
                </a:solidFill>
              </a:rPr>
              <a:pPr/>
              <a:t>20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r>
              <a:rPr lang="uk-UA" noProof="1" smtClean="0">
                <a:cs typeface="Calibri" pitchFamily="34" charset="0"/>
              </a:rPr>
              <a:t>Як підготуватись</a:t>
            </a:r>
            <a:r>
              <a:rPr lang="uk-UA" baseline="0" noProof="1" smtClean="0">
                <a:cs typeface="Calibri" pitchFamily="34" charset="0"/>
              </a:rPr>
              <a:t> вчителю до нових умов навчання інформатики?</a:t>
            </a:r>
            <a:endParaRPr lang="de-DE" noProof="1" smtClean="0"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17B88-E0E6-4852-8226-7AC4C109A88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93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17B88-E0E6-4852-8226-7AC4C109A88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57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17B88-E0E6-4852-8226-7AC4C109A88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8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17B88-E0E6-4852-8226-7AC4C109A88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87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17B88-E0E6-4852-8226-7AC4C109A8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1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17B88-E0E6-4852-8226-7AC4C109A88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7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C0284E5-2551-4DF3-A55B-6EACCF8AC1A8}" type="slidenum">
              <a:rPr lang="de-DE" sz="1200"/>
              <a:pPr algn="r" eaLnBrk="1" hangingPunct="1"/>
              <a:t>6</a:t>
            </a:fld>
            <a:endParaRPr lang="de-DE" sz="1200"/>
          </a:p>
        </p:txBody>
      </p:sp>
      <p:sp>
        <p:nvSpPr>
          <p:cNvPr id="234499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C19FF3E-074A-4B04-A91D-496200EBEFCF}" type="slidenum">
              <a:rPr lang="en-GB" sz="1300"/>
              <a:pPr algn="r" eaLnBrk="1" hangingPunct="1"/>
              <a:t>6</a:t>
            </a:fld>
            <a:endParaRPr lang="en-GB" sz="1300"/>
          </a:p>
        </p:txBody>
      </p:sp>
      <p:sp>
        <p:nvSpPr>
          <p:cNvPr id="234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34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2960F3B-0C1C-4DAC-91D5-9BA37E7B8F0C}" type="slidenum">
              <a:rPr lang="de-DE" sz="1200"/>
              <a:pPr algn="r" eaLnBrk="1" hangingPunct="1"/>
              <a:t>7</a:t>
            </a:fld>
            <a:endParaRPr lang="de-DE" sz="1200"/>
          </a:p>
        </p:txBody>
      </p:sp>
      <p:sp>
        <p:nvSpPr>
          <p:cNvPr id="323587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DB38579-2E55-47D7-9A21-6CAECAF540F6}" type="slidenum">
              <a:rPr lang="en-GB" sz="1300"/>
              <a:pPr algn="r" eaLnBrk="1" hangingPunct="1"/>
              <a:t>7</a:t>
            </a:fld>
            <a:endParaRPr lang="en-GB" sz="1300"/>
          </a:p>
        </p:txBody>
      </p:sp>
      <p:sp>
        <p:nvSpPr>
          <p:cNvPr id="323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23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6EF97CD-FBE1-4D92-AC67-ECD25946373A}" type="slidenum">
              <a:rPr lang="de-DE" sz="1200"/>
              <a:pPr algn="r" eaLnBrk="1" hangingPunct="1"/>
              <a:t>8</a:t>
            </a:fld>
            <a:endParaRPr lang="de-DE" sz="1200"/>
          </a:p>
        </p:txBody>
      </p:sp>
      <p:sp>
        <p:nvSpPr>
          <p:cNvPr id="197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5961555-AF63-437E-9A61-04F0F8B202ED}" type="slidenum">
              <a:rPr lang="en-GB" sz="1300"/>
              <a:pPr algn="r" eaLnBrk="1" hangingPunct="1"/>
              <a:t>8</a:t>
            </a:fld>
            <a:endParaRPr lang="en-GB" sz="1300"/>
          </a:p>
        </p:txBody>
      </p:sp>
      <p:sp>
        <p:nvSpPr>
          <p:cNvPr id="197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97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6EF97CD-FBE1-4D92-AC67-ECD25946373A}" type="slidenum">
              <a:rPr lang="de-DE" sz="1200"/>
              <a:pPr algn="r" eaLnBrk="1" hangingPunct="1"/>
              <a:t>9</a:t>
            </a:fld>
            <a:endParaRPr lang="de-DE" sz="1200"/>
          </a:p>
        </p:txBody>
      </p:sp>
      <p:sp>
        <p:nvSpPr>
          <p:cNvPr id="197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5961555-AF63-437E-9A61-04F0F8B202ED}" type="slidenum">
              <a:rPr lang="en-GB" sz="1300"/>
              <a:pPr algn="r" eaLnBrk="1" hangingPunct="1"/>
              <a:t>9</a:t>
            </a:fld>
            <a:endParaRPr lang="en-GB" sz="1300"/>
          </a:p>
        </p:txBody>
      </p:sp>
      <p:sp>
        <p:nvSpPr>
          <p:cNvPr id="197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97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51FE-A383-464F-AC00-D4B4A9C3A6F5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AC9F-E33F-4944-9A73-0F9B4ABEC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1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51FE-A383-464F-AC00-D4B4A9C3A6F5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AC9F-E33F-4944-9A73-0F9B4ABEC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8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51FE-A383-464F-AC00-D4B4A9C3A6F5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AC9F-E33F-4944-9A73-0F9B4ABEC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6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7D06D-EB3C-4463-B444-BAF111506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03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5" name="Picture 1" descr="P:\JOBS ZUM BEARBEITEN\D2481_Strategietools\Grundlagen\tabl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317199"/>
            <a:ext cx="9144000" cy="562782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17.05.2013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4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2520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17.05.2013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Page </a:t>
            </a:r>
            <a:r>
              <a:rPr lang="de-DE">
                <a:solidFill>
                  <a:prstClr val="black">
                    <a:tint val="75000"/>
                  </a:prstClr>
                </a:solidFill>
                <a:sym typeface="Wingdings" pitchFamily="2" charset="2"/>
              </a:rPr>
              <a:t></a:t>
            </a:r>
            <a:r>
              <a:rPr lang="de-DE">
                <a:solidFill>
                  <a:prstClr val="black">
                    <a:tint val="75000"/>
                  </a:prstClr>
                </a:solidFill>
              </a:rPr>
              <a:t> </a:t>
            </a:r>
            <a:fld id="{D01FD521-C4E9-4989-8E8A-AE05B10572CF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1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2AC7B-3333-4F24-AE69-713982B89AF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03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A83B6-9852-4326-8553-33E34B1A00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32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78602-F8A3-4E9E-AF29-960D258049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51FE-A383-464F-AC00-D4B4A9C3A6F5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AC9F-E33F-4944-9A73-0F9B4ABEC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57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47AD5-4360-4465-96DD-018438E6E36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78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E06FF-5CC5-49F0-84CE-196F9637DB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64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8F1C9-E1F1-4C2C-8A76-F908A148599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52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0B47C-08AB-4D8C-A754-D2109098615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42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C03BB-E1F9-466A-9B9A-15BD0D6E07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84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3B66-735E-4C24-ACC2-E1E4516A1A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26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3057-518D-44DB-B4CE-9600712C7B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30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930B3-272F-45A2-9EF8-18610DCC21E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76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A47-F592-4CBE-BF56-267371ECB3A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17.05.2013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8A07-0530-481D-A5F4-F2E03B16151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18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A47-F592-4CBE-BF56-267371ECB3A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17.05.2013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8A07-0530-481D-A5F4-F2E03B16151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4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51FE-A383-464F-AC00-D4B4A9C3A6F5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AC9F-E33F-4944-9A73-0F9B4ABEC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61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A47-F592-4CBE-BF56-267371ECB3A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17.05.2013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8A07-0530-481D-A5F4-F2E03B16151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36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A47-F592-4CBE-BF56-267371ECB3A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17.05.2013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8A07-0530-481D-A5F4-F2E03B16151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08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A47-F592-4CBE-BF56-267371ECB3A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17.05.2013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8A07-0530-481D-A5F4-F2E03B16151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9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A47-F592-4CBE-BF56-267371ECB3A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17.05.2013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8A07-0530-481D-A5F4-F2E03B16151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25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A47-F592-4CBE-BF56-267371ECB3A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17.05.2013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8A07-0530-481D-A5F4-F2E03B16151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99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A47-F592-4CBE-BF56-267371ECB3A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17.05.2013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8A07-0530-481D-A5F4-F2E03B16151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33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A47-F592-4CBE-BF56-267371ECB3A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17.05.2013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8A07-0530-481D-A5F4-F2E03B16151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39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A47-F592-4CBE-BF56-267371ECB3A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17.05.2013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8A07-0530-481D-A5F4-F2E03B16151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01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A47-F592-4CBE-BF56-267371ECB3A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17.05.2013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8A07-0530-481D-A5F4-F2E03B16151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1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51FE-A383-464F-AC00-D4B4A9C3A6F5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AC9F-E33F-4944-9A73-0F9B4ABEC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51FE-A383-464F-AC00-D4B4A9C3A6F5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AC9F-E33F-4944-9A73-0F9B4ABEC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51FE-A383-464F-AC00-D4B4A9C3A6F5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AC9F-E33F-4944-9A73-0F9B4ABEC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0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51FE-A383-464F-AC00-D4B4A9C3A6F5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AC9F-E33F-4944-9A73-0F9B4ABEC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8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51FE-A383-464F-AC00-D4B4A9C3A6F5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AC9F-E33F-4944-9A73-0F9B4ABEC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0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51FE-A383-464F-AC00-D4B4A9C3A6F5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AC9F-E33F-4944-9A73-0F9B4ABEC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C51FE-A383-464F-AC00-D4B4A9C3A6F5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BAC9F-E33F-4944-9A73-0F9B4ABEC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2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3849" y="1554954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-1"/>
            <a:ext cx="8497092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3238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17.05.2013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457449" y="6356350"/>
            <a:ext cx="4229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668734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7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1003F8-B7E5-488F-AFBA-CB1893CBCDE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0451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96A47-F592-4CBE-BF56-267371ECB3A4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17.05.2013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E8A07-0530-481D-A5F4-F2E03B16151F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52056" y="404664"/>
            <a:ext cx="4896544" cy="2835746"/>
          </a:xfrm>
        </p:spPr>
        <p:txBody>
          <a:bodyPr>
            <a:normAutofit fontScale="90000"/>
          </a:bodyPr>
          <a:lstStyle/>
          <a:p>
            <a:r>
              <a:rPr lang="ru-RU" sz="4000" dirty="0" err="1">
                <a:solidFill>
                  <a:prstClr val="black"/>
                </a:solidFill>
              </a:rPr>
              <a:t>Реалізація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en-US" sz="4000" dirty="0" smtClean="0">
                <a:solidFill>
                  <a:prstClr val="black"/>
                </a:solidFill>
              </a:rPr>
              <a:t/>
            </a:r>
            <a:br>
              <a:rPr lang="en-US" sz="4000" dirty="0" smtClean="0">
                <a:solidFill>
                  <a:prstClr val="black"/>
                </a:solidFill>
              </a:rPr>
            </a:br>
            <a:r>
              <a:rPr lang="ru-RU" sz="4000" dirty="0" err="1" smtClean="0">
                <a:solidFill>
                  <a:prstClr val="black"/>
                </a:solidFill>
              </a:rPr>
              <a:t>нових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>
                <a:solidFill>
                  <a:prstClr val="black"/>
                </a:solidFill>
              </a:rPr>
              <a:t>державних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err="1">
                <a:solidFill>
                  <a:prstClr val="black"/>
                </a:solidFill>
              </a:rPr>
              <a:t>Стандартів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err="1">
                <a:solidFill>
                  <a:prstClr val="black"/>
                </a:solidFill>
              </a:rPr>
              <a:t>освіти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err="1">
                <a:solidFill>
                  <a:prstClr val="black"/>
                </a:solidFill>
              </a:rPr>
              <a:t>засобами</a:t>
            </a:r>
            <a:r>
              <a:rPr lang="ru-RU" sz="4000" dirty="0">
                <a:solidFill>
                  <a:prstClr val="black"/>
                </a:solidFill>
              </a:rPr>
              <a:t> НМК Інформатика-5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221088"/>
            <a:ext cx="4824536" cy="2448272"/>
          </a:xfrm>
        </p:spPr>
        <p:txBody>
          <a:bodyPr>
            <a:normAutofit/>
          </a:bodyPr>
          <a:lstStyle/>
          <a:p>
            <a:pPr lvl="0"/>
            <a:r>
              <a:rPr lang="uk-UA" sz="2800" i="1" dirty="0">
                <a:solidFill>
                  <a:schemeClr val="tx1"/>
                </a:solidFill>
              </a:rPr>
              <a:t>Авторський колектив: 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lvl="0"/>
            <a:r>
              <a:rPr lang="uk-UA" sz="2800" i="1" dirty="0" smtClean="0">
                <a:solidFill>
                  <a:schemeClr val="tx1"/>
                </a:solidFill>
              </a:rPr>
              <a:t>Морзе </a:t>
            </a:r>
            <a:r>
              <a:rPr lang="uk-UA" sz="2800" i="1" dirty="0">
                <a:solidFill>
                  <a:schemeClr val="tx1"/>
                </a:solidFill>
              </a:rPr>
              <a:t>Н.В., Барна О.В., </a:t>
            </a:r>
            <a:r>
              <a:rPr lang="uk-UA" sz="2800" i="1" dirty="0" err="1">
                <a:solidFill>
                  <a:schemeClr val="tx1"/>
                </a:solidFill>
              </a:rPr>
              <a:t>Вембер</a:t>
            </a:r>
            <a:r>
              <a:rPr lang="uk-UA" sz="2800" i="1" dirty="0">
                <a:solidFill>
                  <a:schemeClr val="tx1"/>
                </a:solidFill>
              </a:rPr>
              <a:t> В.П., </a:t>
            </a:r>
            <a:r>
              <a:rPr lang="uk-UA" sz="2800" i="1" dirty="0" err="1">
                <a:solidFill>
                  <a:schemeClr val="tx1"/>
                </a:solidFill>
              </a:rPr>
              <a:t>Кузьмінська</a:t>
            </a:r>
            <a:r>
              <a:rPr lang="uk-UA" sz="2800" i="1" dirty="0">
                <a:solidFill>
                  <a:schemeClr val="tx1"/>
                </a:solidFill>
              </a:rPr>
              <a:t> О.Г., </a:t>
            </a:r>
            <a:r>
              <a:rPr lang="uk-UA" sz="2800" i="1" dirty="0" err="1">
                <a:solidFill>
                  <a:schemeClr val="tx1"/>
                </a:solidFill>
              </a:rPr>
              <a:t>Саражинська</a:t>
            </a:r>
            <a:r>
              <a:rPr lang="uk-UA" sz="2800" i="1" dirty="0">
                <a:solidFill>
                  <a:schemeClr val="tx1"/>
                </a:solidFill>
              </a:rPr>
              <a:t> Н.А.</a:t>
            </a:r>
            <a:endParaRPr lang="ru-RU" sz="2800" i="1" dirty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995936" y="3501970"/>
            <a:ext cx="4392488" cy="218057"/>
            <a:chOff x="627857" y="3787006"/>
            <a:chExt cx="7976591" cy="1480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57" y="3789040"/>
              <a:ext cx="1639887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033" y="3789040"/>
              <a:ext cx="1639887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209" y="3789040"/>
              <a:ext cx="1639887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85" y="3789040"/>
              <a:ext cx="1639887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561" y="3787006"/>
              <a:ext cx="1639887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3226826" cy="468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6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F9F9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endParaRPr lang="de-DE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19661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ru-RU" sz="2000" b="1" noProof="1"/>
          </a:p>
        </p:txBody>
      </p:sp>
      <p:grpSp>
        <p:nvGrpSpPr>
          <p:cNvPr id="196616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196617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196618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196619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0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1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6622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196623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4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5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6626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3800" noProof="1"/>
            </a:p>
          </p:txBody>
        </p: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90575" y="2204780"/>
            <a:ext cx="5878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sz="1200" dirty="0" smtClean="0">
                <a:solidFill>
                  <a:srgbClr val="333333"/>
                </a:solidFill>
              </a:rPr>
              <a:t>Засади</a:t>
            </a:r>
            <a:endParaRPr lang="de-DE" sz="1200" noProof="1">
              <a:solidFill>
                <a:srgbClr val="333333"/>
              </a:solidFill>
            </a:endParaRPr>
          </a:p>
        </p:txBody>
      </p:sp>
      <p:grpSp>
        <p:nvGrpSpPr>
          <p:cNvPr id="196631" name="Group 23"/>
          <p:cNvGrpSpPr>
            <a:grpSpLocks/>
          </p:cNvGrpSpPr>
          <p:nvPr/>
        </p:nvGrpSpPr>
        <p:grpSpPr bwMode="auto">
          <a:xfrm rot="5400000">
            <a:off x="1046163" y="5522913"/>
            <a:ext cx="144462" cy="1636712"/>
            <a:chOff x="3424" y="1389"/>
            <a:chExt cx="182" cy="2132"/>
          </a:xfrm>
        </p:grpSpPr>
        <p:sp>
          <p:nvSpPr>
            <p:cNvPr id="196632" name="Rectangle 24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C40505">
                    <a:gamma/>
                    <a:tint val="26275"/>
                    <a:invGamma/>
                  </a:srgbClr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633" name="Rectangle 25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C40505">
                    <a:gamma/>
                    <a:shade val="56471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6636" name="Text Box 6"/>
          <p:cNvSpPr txBox="1">
            <a:spLocks noChangeArrowheads="1"/>
          </p:cNvSpPr>
          <p:nvPr/>
        </p:nvSpPr>
        <p:spPr bwMode="auto">
          <a:xfrm>
            <a:off x="7859713" y="620713"/>
            <a:ext cx="5270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SCENE</a:t>
            </a:r>
          </a:p>
        </p:txBody>
      </p:sp>
      <p:sp>
        <p:nvSpPr>
          <p:cNvPr id="196639" name="Rectangle 31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uk-UA" b="1" dirty="0" smtClean="0">
                <a:solidFill>
                  <a:srgbClr val="292929"/>
                </a:solidFill>
              </a:rPr>
              <a:t>Особистісно-зорієнтований підхід</a:t>
            </a:r>
            <a:endParaRPr lang="en-GB" b="1" dirty="0">
              <a:solidFill>
                <a:srgbClr val="292929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929681"/>
            <a:ext cx="6535555" cy="38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16316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F9F9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endParaRPr lang="de-DE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19661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ru-RU" sz="2000" b="1" noProof="1"/>
          </a:p>
        </p:txBody>
      </p:sp>
      <p:grpSp>
        <p:nvGrpSpPr>
          <p:cNvPr id="196616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196617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196618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196619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0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1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6622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196623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4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5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6626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3800" noProof="1"/>
            </a:p>
          </p:txBody>
        </p: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90575" y="2204780"/>
            <a:ext cx="5878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sz="1200" dirty="0" smtClean="0">
                <a:solidFill>
                  <a:srgbClr val="333333"/>
                </a:solidFill>
              </a:rPr>
              <a:t>Засади</a:t>
            </a:r>
            <a:endParaRPr lang="de-DE" sz="1200" noProof="1">
              <a:solidFill>
                <a:srgbClr val="333333"/>
              </a:solidFill>
            </a:endParaRPr>
          </a:p>
        </p:txBody>
      </p:sp>
      <p:grpSp>
        <p:nvGrpSpPr>
          <p:cNvPr id="196631" name="Group 23"/>
          <p:cNvGrpSpPr>
            <a:grpSpLocks/>
          </p:cNvGrpSpPr>
          <p:nvPr/>
        </p:nvGrpSpPr>
        <p:grpSpPr bwMode="auto">
          <a:xfrm rot="5400000">
            <a:off x="1046163" y="5522913"/>
            <a:ext cx="144462" cy="1636712"/>
            <a:chOff x="3424" y="1389"/>
            <a:chExt cx="182" cy="2132"/>
          </a:xfrm>
        </p:grpSpPr>
        <p:sp>
          <p:nvSpPr>
            <p:cNvPr id="196632" name="Rectangle 24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C40505">
                    <a:gamma/>
                    <a:tint val="26275"/>
                    <a:invGamma/>
                  </a:srgbClr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633" name="Rectangle 25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C40505">
                    <a:gamma/>
                    <a:shade val="56471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6636" name="Text Box 6"/>
          <p:cNvSpPr txBox="1">
            <a:spLocks noChangeArrowheads="1"/>
          </p:cNvSpPr>
          <p:nvPr/>
        </p:nvSpPr>
        <p:spPr bwMode="auto">
          <a:xfrm>
            <a:off x="7859713" y="620713"/>
            <a:ext cx="5270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SCENE</a:t>
            </a:r>
          </a:p>
        </p:txBody>
      </p:sp>
      <p:sp>
        <p:nvSpPr>
          <p:cNvPr id="196639" name="Rectangle 31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uk-UA" b="1" dirty="0" smtClean="0">
                <a:solidFill>
                  <a:srgbClr val="292929"/>
                </a:solidFill>
              </a:rPr>
              <a:t>Особистісно-зорієнтований підхід</a:t>
            </a:r>
            <a:endParaRPr lang="en-GB" b="1" dirty="0">
              <a:solidFill>
                <a:srgbClr val="292929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886644"/>
            <a:ext cx="6453076" cy="363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41634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F9F9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endParaRPr lang="de-DE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76525" y="193516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19866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ru-RU" sz="2000" b="1" noProof="1"/>
          </a:p>
        </p:txBody>
      </p:sp>
      <p:grpSp>
        <p:nvGrpSpPr>
          <p:cNvPr id="198664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198665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198666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198667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68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69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8670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19867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7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7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8674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3800" noProof="1"/>
            </a:p>
          </p:txBody>
        </p:sp>
      </p:grpSp>
      <p:sp>
        <p:nvSpPr>
          <p:cNvPr id="198675" name="Text Box 45"/>
          <p:cNvSpPr txBox="1">
            <a:spLocks noChangeArrowheads="1"/>
          </p:cNvSpPr>
          <p:nvPr/>
        </p:nvSpPr>
        <p:spPr bwMode="auto">
          <a:xfrm>
            <a:off x="736562" y="2176463"/>
            <a:ext cx="6840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sz="1400" noProof="1" smtClean="0">
                <a:solidFill>
                  <a:srgbClr val="333333"/>
                </a:solidFill>
              </a:rPr>
              <a:t>Засади</a:t>
            </a:r>
            <a:endParaRPr lang="de-DE" sz="1400" noProof="1">
              <a:solidFill>
                <a:srgbClr val="333333"/>
              </a:solidFill>
            </a:endParaRPr>
          </a:p>
        </p:txBody>
      </p:sp>
      <p:grpSp>
        <p:nvGrpSpPr>
          <p:cNvPr id="198676" name="Group 20"/>
          <p:cNvGrpSpPr>
            <a:grpSpLocks/>
          </p:cNvGrpSpPr>
          <p:nvPr/>
        </p:nvGrpSpPr>
        <p:grpSpPr bwMode="auto">
          <a:xfrm rot="5400000">
            <a:off x="1125538" y="5443538"/>
            <a:ext cx="144462" cy="1795462"/>
            <a:chOff x="3424" y="1389"/>
            <a:chExt cx="182" cy="2132"/>
          </a:xfrm>
        </p:grpSpPr>
        <p:sp>
          <p:nvSpPr>
            <p:cNvPr id="198677" name="Rectangle 21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C40505">
                    <a:gamma/>
                    <a:tint val="26275"/>
                    <a:invGamma/>
                  </a:srgbClr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8678" name="Rectangle 22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C40505">
                    <a:gamma/>
                    <a:shade val="56471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8681" name="Text Box 6"/>
          <p:cNvSpPr txBox="1">
            <a:spLocks noChangeArrowheads="1"/>
          </p:cNvSpPr>
          <p:nvPr/>
        </p:nvSpPr>
        <p:spPr bwMode="auto">
          <a:xfrm>
            <a:off x="7859713" y="620713"/>
            <a:ext cx="5270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SCENE</a:t>
            </a:r>
          </a:p>
        </p:txBody>
      </p:sp>
      <p:sp>
        <p:nvSpPr>
          <p:cNvPr id="198684" name="Rectangle 28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292929"/>
                </a:solidFill>
              </a:rPr>
              <a:t>Компетентнісний</a:t>
            </a:r>
            <a:r>
              <a:rPr lang="uk-UA" b="1" dirty="0" smtClean="0">
                <a:solidFill>
                  <a:srgbClr val="292929"/>
                </a:solidFill>
              </a:rPr>
              <a:t> підхід</a:t>
            </a:r>
            <a:endParaRPr lang="en-GB" b="1" dirty="0">
              <a:solidFill>
                <a:srgbClr val="292929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20" y="1899717"/>
            <a:ext cx="6398634" cy="335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97010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69" y="1799563"/>
            <a:ext cx="53625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8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F9F9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endParaRPr lang="de-DE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19866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ru-RU" sz="2000" b="1" noProof="1"/>
          </a:p>
        </p:txBody>
      </p:sp>
      <p:grpSp>
        <p:nvGrpSpPr>
          <p:cNvPr id="198664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198665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198666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198667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68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69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8670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19867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7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7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8674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3800" noProof="1"/>
            </a:p>
          </p:txBody>
        </p:sp>
      </p:grpSp>
      <p:sp>
        <p:nvSpPr>
          <p:cNvPr id="198675" name="Text Box 45"/>
          <p:cNvSpPr txBox="1">
            <a:spLocks noChangeArrowheads="1"/>
          </p:cNvSpPr>
          <p:nvPr/>
        </p:nvSpPr>
        <p:spPr bwMode="auto">
          <a:xfrm>
            <a:off x="736562" y="2176463"/>
            <a:ext cx="6840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sz="1400" noProof="1" smtClean="0">
                <a:solidFill>
                  <a:srgbClr val="333333"/>
                </a:solidFill>
              </a:rPr>
              <a:t>Засади</a:t>
            </a:r>
            <a:endParaRPr lang="de-DE" sz="1400" noProof="1">
              <a:solidFill>
                <a:srgbClr val="333333"/>
              </a:solidFill>
            </a:endParaRPr>
          </a:p>
        </p:txBody>
      </p:sp>
      <p:grpSp>
        <p:nvGrpSpPr>
          <p:cNvPr id="198676" name="Group 20"/>
          <p:cNvGrpSpPr>
            <a:grpSpLocks/>
          </p:cNvGrpSpPr>
          <p:nvPr/>
        </p:nvGrpSpPr>
        <p:grpSpPr bwMode="auto">
          <a:xfrm rot="5400000">
            <a:off x="1125538" y="5443538"/>
            <a:ext cx="144462" cy="1795462"/>
            <a:chOff x="3424" y="1389"/>
            <a:chExt cx="182" cy="2132"/>
          </a:xfrm>
        </p:grpSpPr>
        <p:sp>
          <p:nvSpPr>
            <p:cNvPr id="198677" name="Rectangle 21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C40505">
                    <a:gamma/>
                    <a:tint val="26275"/>
                    <a:invGamma/>
                  </a:srgbClr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8678" name="Rectangle 22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C40505">
                    <a:gamma/>
                    <a:shade val="56471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8681" name="Text Box 6"/>
          <p:cNvSpPr txBox="1">
            <a:spLocks noChangeArrowheads="1"/>
          </p:cNvSpPr>
          <p:nvPr/>
        </p:nvSpPr>
        <p:spPr bwMode="auto">
          <a:xfrm>
            <a:off x="7859713" y="620713"/>
            <a:ext cx="5270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SCENE</a:t>
            </a:r>
          </a:p>
        </p:txBody>
      </p:sp>
      <p:sp>
        <p:nvSpPr>
          <p:cNvPr id="198684" name="Rectangle 28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292929"/>
                </a:solidFill>
              </a:rPr>
              <a:t>Компетентнісний</a:t>
            </a:r>
            <a:r>
              <a:rPr lang="uk-UA" b="1" dirty="0" smtClean="0">
                <a:solidFill>
                  <a:srgbClr val="292929"/>
                </a:solidFill>
              </a:rPr>
              <a:t> підхід</a:t>
            </a:r>
            <a:endParaRPr lang="en-GB" b="1" dirty="0">
              <a:solidFill>
                <a:srgbClr val="292929"/>
              </a:solidFill>
            </a:endParaRPr>
          </a:p>
        </p:txBody>
      </p:sp>
      <p:pic>
        <p:nvPicPr>
          <p:cNvPr id="1026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284185"/>
            <a:ext cx="6606248" cy="26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636602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69" y="1799563"/>
            <a:ext cx="53625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8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F9F9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endParaRPr lang="de-DE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19866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ru-RU" sz="2000" b="1" noProof="1"/>
          </a:p>
        </p:txBody>
      </p:sp>
      <p:grpSp>
        <p:nvGrpSpPr>
          <p:cNvPr id="198664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198665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198666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198667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68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69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8670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19867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7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7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8674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3800" noProof="1"/>
            </a:p>
          </p:txBody>
        </p:sp>
      </p:grpSp>
      <p:sp>
        <p:nvSpPr>
          <p:cNvPr id="198675" name="Text Box 45"/>
          <p:cNvSpPr txBox="1">
            <a:spLocks noChangeArrowheads="1"/>
          </p:cNvSpPr>
          <p:nvPr/>
        </p:nvSpPr>
        <p:spPr bwMode="auto">
          <a:xfrm>
            <a:off x="736562" y="2176463"/>
            <a:ext cx="6840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sz="1400" noProof="1" smtClean="0">
                <a:solidFill>
                  <a:srgbClr val="333333"/>
                </a:solidFill>
              </a:rPr>
              <a:t>Засади</a:t>
            </a:r>
            <a:endParaRPr lang="de-DE" sz="1400" noProof="1">
              <a:solidFill>
                <a:srgbClr val="333333"/>
              </a:solidFill>
            </a:endParaRPr>
          </a:p>
        </p:txBody>
      </p:sp>
      <p:grpSp>
        <p:nvGrpSpPr>
          <p:cNvPr id="198676" name="Group 20"/>
          <p:cNvGrpSpPr>
            <a:grpSpLocks/>
          </p:cNvGrpSpPr>
          <p:nvPr/>
        </p:nvGrpSpPr>
        <p:grpSpPr bwMode="auto">
          <a:xfrm rot="5400000">
            <a:off x="1125538" y="5443538"/>
            <a:ext cx="144462" cy="1795462"/>
            <a:chOff x="3424" y="1389"/>
            <a:chExt cx="182" cy="2132"/>
          </a:xfrm>
        </p:grpSpPr>
        <p:sp>
          <p:nvSpPr>
            <p:cNvPr id="198677" name="Rectangle 21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C40505">
                    <a:gamma/>
                    <a:tint val="26275"/>
                    <a:invGamma/>
                  </a:srgbClr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8678" name="Rectangle 22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C40505">
                    <a:gamma/>
                    <a:shade val="56471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8681" name="Text Box 6"/>
          <p:cNvSpPr txBox="1">
            <a:spLocks noChangeArrowheads="1"/>
          </p:cNvSpPr>
          <p:nvPr/>
        </p:nvSpPr>
        <p:spPr bwMode="auto">
          <a:xfrm>
            <a:off x="7859713" y="620713"/>
            <a:ext cx="5270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SCENE</a:t>
            </a:r>
          </a:p>
        </p:txBody>
      </p:sp>
      <p:sp>
        <p:nvSpPr>
          <p:cNvPr id="198684" name="Rectangle 28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292929"/>
                </a:solidFill>
              </a:rPr>
              <a:t>Компетентнісний</a:t>
            </a:r>
            <a:r>
              <a:rPr lang="uk-UA" b="1" dirty="0" smtClean="0">
                <a:solidFill>
                  <a:srgbClr val="292929"/>
                </a:solidFill>
              </a:rPr>
              <a:t> підхід</a:t>
            </a:r>
            <a:endParaRPr lang="en-GB" b="1" dirty="0">
              <a:solidFill>
                <a:srgbClr val="292929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895371"/>
            <a:ext cx="6496918" cy="34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985251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69" y="1799563"/>
            <a:ext cx="53625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8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F9F9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endParaRPr lang="de-DE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19866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ru-RU" sz="2000" b="1" noProof="1"/>
          </a:p>
        </p:txBody>
      </p:sp>
      <p:grpSp>
        <p:nvGrpSpPr>
          <p:cNvPr id="198664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198665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198666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198667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68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69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8670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19867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7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7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8674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3800" noProof="1"/>
            </a:p>
          </p:txBody>
        </p:sp>
      </p:grpSp>
      <p:sp>
        <p:nvSpPr>
          <p:cNvPr id="198675" name="Text Box 45"/>
          <p:cNvSpPr txBox="1">
            <a:spLocks noChangeArrowheads="1"/>
          </p:cNvSpPr>
          <p:nvPr/>
        </p:nvSpPr>
        <p:spPr bwMode="auto">
          <a:xfrm>
            <a:off x="736562" y="2176463"/>
            <a:ext cx="6840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sz="1400" noProof="1" smtClean="0">
                <a:solidFill>
                  <a:srgbClr val="333333"/>
                </a:solidFill>
              </a:rPr>
              <a:t>Засади</a:t>
            </a:r>
            <a:endParaRPr lang="de-DE" sz="1400" noProof="1">
              <a:solidFill>
                <a:srgbClr val="333333"/>
              </a:solidFill>
            </a:endParaRPr>
          </a:p>
        </p:txBody>
      </p:sp>
      <p:grpSp>
        <p:nvGrpSpPr>
          <p:cNvPr id="198676" name="Group 20"/>
          <p:cNvGrpSpPr>
            <a:grpSpLocks/>
          </p:cNvGrpSpPr>
          <p:nvPr/>
        </p:nvGrpSpPr>
        <p:grpSpPr bwMode="auto">
          <a:xfrm rot="5400000">
            <a:off x="1125538" y="5443538"/>
            <a:ext cx="144462" cy="1795462"/>
            <a:chOff x="3424" y="1389"/>
            <a:chExt cx="182" cy="2132"/>
          </a:xfrm>
        </p:grpSpPr>
        <p:sp>
          <p:nvSpPr>
            <p:cNvPr id="198677" name="Rectangle 21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C40505">
                    <a:gamma/>
                    <a:tint val="26275"/>
                    <a:invGamma/>
                  </a:srgbClr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8678" name="Rectangle 22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C40505">
                    <a:gamma/>
                    <a:shade val="56471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8681" name="Text Box 6"/>
          <p:cNvSpPr txBox="1">
            <a:spLocks noChangeArrowheads="1"/>
          </p:cNvSpPr>
          <p:nvPr/>
        </p:nvSpPr>
        <p:spPr bwMode="auto">
          <a:xfrm>
            <a:off x="7859713" y="620713"/>
            <a:ext cx="5270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SCENE</a:t>
            </a:r>
          </a:p>
        </p:txBody>
      </p:sp>
      <p:sp>
        <p:nvSpPr>
          <p:cNvPr id="198684" name="Rectangle 28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292929"/>
                </a:solidFill>
              </a:rPr>
              <a:t>Компетентнісний</a:t>
            </a:r>
            <a:r>
              <a:rPr lang="uk-UA" b="1" dirty="0" smtClean="0">
                <a:solidFill>
                  <a:srgbClr val="292929"/>
                </a:solidFill>
              </a:rPr>
              <a:t> підхід</a:t>
            </a:r>
            <a:endParaRPr lang="en-GB" b="1" dirty="0">
              <a:solidFill>
                <a:srgbClr val="29292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87" y="1916113"/>
            <a:ext cx="3600400" cy="480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5523"/>
          <a:stretch/>
        </p:blipFill>
        <p:spPr bwMode="auto">
          <a:xfrm>
            <a:off x="5471090" y="2824232"/>
            <a:ext cx="3707934" cy="30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754454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69" y="1799563"/>
            <a:ext cx="53625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58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F9F9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endParaRPr lang="de-DE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19866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ru-RU" sz="2000" b="1" noProof="1"/>
          </a:p>
        </p:txBody>
      </p:sp>
      <p:grpSp>
        <p:nvGrpSpPr>
          <p:cNvPr id="198664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198665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198666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198667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68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69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8670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198671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72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673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8674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3800" noProof="1"/>
            </a:p>
          </p:txBody>
        </p:sp>
      </p:grpSp>
      <p:sp>
        <p:nvSpPr>
          <p:cNvPr id="198675" name="Text Box 45"/>
          <p:cNvSpPr txBox="1">
            <a:spLocks noChangeArrowheads="1"/>
          </p:cNvSpPr>
          <p:nvPr/>
        </p:nvSpPr>
        <p:spPr bwMode="auto">
          <a:xfrm>
            <a:off x="736562" y="2176463"/>
            <a:ext cx="6840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sz="1400" noProof="1" smtClean="0">
                <a:solidFill>
                  <a:srgbClr val="333333"/>
                </a:solidFill>
              </a:rPr>
              <a:t>Засади</a:t>
            </a:r>
            <a:endParaRPr lang="de-DE" sz="1400" noProof="1">
              <a:solidFill>
                <a:srgbClr val="333333"/>
              </a:solidFill>
            </a:endParaRPr>
          </a:p>
        </p:txBody>
      </p:sp>
      <p:grpSp>
        <p:nvGrpSpPr>
          <p:cNvPr id="198676" name="Group 20"/>
          <p:cNvGrpSpPr>
            <a:grpSpLocks/>
          </p:cNvGrpSpPr>
          <p:nvPr/>
        </p:nvGrpSpPr>
        <p:grpSpPr bwMode="auto">
          <a:xfrm rot="5400000">
            <a:off x="1125538" y="5443538"/>
            <a:ext cx="144462" cy="1795462"/>
            <a:chOff x="3424" y="1389"/>
            <a:chExt cx="182" cy="2132"/>
          </a:xfrm>
        </p:grpSpPr>
        <p:sp>
          <p:nvSpPr>
            <p:cNvPr id="198677" name="Rectangle 21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C40505">
                    <a:gamma/>
                    <a:tint val="26275"/>
                    <a:invGamma/>
                  </a:srgbClr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8678" name="Rectangle 22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C40505">
                    <a:gamma/>
                    <a:shade val="56471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8681" name="Text Box 6"/>
          <p:cNvSpPr txBox="1">
            <a:spLocks noChangeArrowheads="1"/>
          </p:cNvSpPr>
          <p:nvPr/>
        </p:nvSpPr>
        <p:spPr bwMode="auto">
          <a:xfrm>
            <a:off x="7859713" y="620713"/>
            <a:ext cx="5270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SCENE</a:t>
            </a:r>
          </a:p>
        </p:txBody>
      </p:sp>
      <p:sp>
        <p:nvSpPr>
          <p:cNvPr id="198684" name="Rectangle 28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292929"/>
                </a:solidFill>
              </a:rPr>
              <a:t>Компетентнісний</a:t>
            </a:r>
            <a:r>
              <a:rPr lang="uk-UA" b="1" dirty="0" smtClean="0">
                <a:solidFill>
                  <a:srgbClr val="292929"/>
                </a:solidFill>
              </a:rPr>
              <a:t> підхід</a:t>
            </a:r>
            <a:endParaRPr lang="en-GB" b="1" dirty="0">
              <a:solidFill>
                <a:srgbClr val="292929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69" y="1947813"/>
            <a:ext cx="4822602" cy="64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37482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reeform 2"/>
          <p:cNvSpPr>
            <a:spLocks/>
          </p:cNvSpPr>
          <p:nvPr/>
        </p:nvSpPr>
        <p:spPr bwMode="auto">
          <a:xfrm>
            <a:off x="412750" y="1546225"/>
            <a:ext cx="2244725" cy="404301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F9F9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endParaRPr lang="de-DE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62675" cy="367312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200710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ru-RU" sz="2000" b="1" noProof="1"/>
          </a:p>
        </p:txBody>
      </p:sp>
      <p:grpSp>
        <p:nvGrpSpPr>
          <p:cNvPr id="20071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20071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20071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00715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716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717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0718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00719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720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721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00722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3800" noProof="1"/>
            </a:p>
          </p:txBody>
        </p:sp>
      </p:grpSp>
      <p:sp>
        <p:nvSpPr>
          <p:cNvPr id="200723" name="Text Box 45"/>
          <p:cNvSpPr txBox="1">
            <a:spLocks noChangeArrowheads="1"/>
          </p:cNvSpPr>
          <p:nvPr/>
        </p:nvSpPr>
        <p:spPr bwMode="auto">
          <a:xfrm>
            <a:off x="744593" y="2195513"/>
            <a:ext cx="6753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sz="1400" dirty="0" smtClean="0">
                <a:solidFill>
                  <a:srgbClr val="333333"/>
                </a:solidFill>
              </a:rPr>
              <a:t>Засади</a:t>
            </a:r>
            <a:endParaRPr lang="de-DE" sz="1400" noProof="1">
              <a:solidFill>
                <a:srgbClr val="333333"/>
              </a:solidFill>
            </a:endParaRPr>
          </a:p>
        </p:txBody>
      </p:sp>
      <p:grpSp>
        <p:nvGrpSpPr>
          <p:cNvPr id="200724" name="Group 20"/>
          <p:cNvGrpSpPr>
            <a:grpSpLocks/>
          </p:cNvGrpSpPr>
          <p:nvPr/>
        </p:nvGrpSpPr>
        <p:grpSpPr bwMode="auto">
          <a:xfrm rot="5400000">
            <a:off x="1217613" y="5351463"/>
            <a:ext cx="144462" cy="1979612"/>
            <a:chOff x="3424" y="1389"/>
            <a:chExt cx="182" cy="2132"/>
          </a:xfrm>
        </p:grpSpPr>
        <p:sp>
          <p:nvSpPr>
            <p:cNvPr id="200725" name="Rectangle 21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C40505">
                    <a:gamma/>
                    <a:tint val="26275"/>
                    <a:invGamma/>
                  </a:srgbClr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26" name="Rectangle 22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C40505">
                    <a:gamma/>
                    <a:shade val="56471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0729" name="Text Box 6"/>
          <p:cNvSpPr txBox="1">
            <a:spLocks noChangeArrowheads="1"/>
          </p:cNvSpPr>
          <p:nvPr/>
        </p:nvSpPr>
        <p:spPr bwMode="auto">
          <a:xfrm>
            <a:off x="7859713" y="620713"/>
            <a:ext cx="5270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SCENE</a:t>
            </a:r>
          </a:p>
        </p:txBody>
      </p:sp>
      <p:sp>
        <p:nvSpPr>
          <p:cNvPr id="200731" name="Rectangle 27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292929"/>
                </a:solidFill>
              </a:rPr>
              <a:t>Навчання через діяльність</a:t>
            </a:r>
            <a:endParaRPr lang="en-GB" b="1" dirty="0">
              <a:solidFill>
                <a:srgbClr val="29292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933872"/>
            <a:ext cx="6222457" cy="433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894120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reeform 2"/>
          <p:cNvSpPr>
            <a:spLocks/>
          </p:cNvSpPr>
          <p:nvPr/>
        </p:nvSpPr>
        <p:spPr bwMode="auto">
          <a:xfrm>
            <a:off x="412750" y="1546225"/>
            <a:ext cx="2244725" cy="404301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F9F9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endParaRPr lang="de-DE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62675" cy="367312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200710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ru-RU" sz="2000" b="1" noProof="1"/>
          </a:p>
        </p:txBody>
      </p:sp>
      <p:grpSp>
        <p:nvGrpSpPr>
          <p:cNvPr id="20071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20071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20071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00715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716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717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0718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00719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720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721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00722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3800" noProof="1"/>
            </a:p>
          </p:txBody>
        </p:sp>
      </p:grpSp>
      <p:sp>
        <p:nvSpPr>
          <p:cNvPr id="200723" name="Text Box 45"/>
          <p:cNvSpPr txBox="1">
            <a:spLocks noChangeArrowheads="1"/>
          </p:cNvSpPr>
          <p:nvPr/>
        </p:nvSpPr>
        <p:spPr bwMode="auto">
          <a:xfrm>
            <a:off x="744593" y="2195513"/>
            <a:ext cx="6753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sz="1400" dirty="0" smtClean="0">
                <a:solidFill>
                  <a:srgbClr val="333333"/>
                </a:solidFill>
              </a:rPr>
              <a:t>Засади</a:t>
            </a:r>
            <a:endParaRPr lang="de-DE" sz="1400" noProof="1">
              <a:solidFill>
                <a:srgbClr val="333333"/>
              </a:solidFill>
            </a:endParaRPr>
          </a:p>
        </p:txBody>
      </p:sp>
      <p:grpSp>
        <p:nvGrpSpPr>
          <p:cNvPr id="200724" name="Group 20"/>
          <p:cNvGrpSpPr>
            <a:grpSpLocks/>
          </p:cNvGrpSpPr>
          <p:nvPr/>
        </p:nvGrpSpPr>
        <p:grpSpPr bwMode="auto">
          <a:xfrm rot="5400000">
            <a:off x="1217613" y="5351463"/>
            <a:ext cx="144462" cy="1979612"/>
            <a:chOff x="3424" y="1389"/>
            <a:chExt cx="182" cy="2132"/>
          </a:xfrm>
        </p:grpSpPr>
        <p:sp>
          <p:nvSpPr>
            <p:cNvPr id="200725" name="Rectangle 21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C40505">
                    <a:gamma/>
                    <a:tint val="26275"/>
                    <a:invGamma/>
                  </a:srgbClr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26" name="Rectangle 22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C40505">
                    <a:gamma/>
                    <a:shade val="56471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0729" name="Text Box 6"/>
          <p:cNvSpPr txBox="1">
            <a:spLocks noChangeArrowheads="1"/>
          </p:cNvSpPr>
          <p:nvPr/>
        </p:nvSpPr>
        <p:spPr bwMode="auto">
          <a:xfrm>
            <a:off x="7859713" y="620713"/>
            <a:ext cx="5270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SCENE</a:t>
            </a:r>
          </a:p>
        </p:txBody>
      </p:sp>
      <p:sp>
        <p:nvSpPr>
          <p:cNvPr id="200731" name="Rectangle 27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292929"/>
                </a:solidFill>
              </a:rPr>
              <a:t>Навчання через діяльність</a:t>
            </a:r>
            <a:endParaRPr lang="en-GB" b="1" dirty="0">
              <a:solidFill>
                <a:srgbClr val="292929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886273"/>
            <a:ext cx="52863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04" y="3016495"/>
            <a:ext cx="51720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21" y="4293096"/>
            <a:ext cx="53244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76530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reeform 2"/>
          <p:cNvSpPr>
            <a:spLocks/>
          </p:cNvSpPr>
          <p:nvPr/>
        </p:nvSpPr>
        <p:spPr bwMode="auto">
          <a:xfrm>
            <a:off x="412750" y="1546225"/>
            <a:ext cx="2244725" cy="404301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F9F9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endParaRPr lang="de-DE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62675" cy="367312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200710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ru-RU" sz="2000" b="1" noProof="1"/>
          </a:p>
        </p:txBody>
      </p:sp>
      <p:grpSp>
        <p:nvGrpSpPr>
          <p:cNvPr id="200712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200713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200714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200715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716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717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0718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200719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720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721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00722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3800" noProof="1"/>
            </a:p>
          </p:txBody>
        </p:sp>
      </p:grpSp>
      <p:sp>
        <p:nvSpPr>
          <p:cNvPr id="200723" name="Text Box 45"/>
          <p:cNvSpPr txBox="1">
            <a:spLocks noChangeArrowheads="1"/>
          </p:cNvSpPr>
          <p:nvPr/>
        </p:nvSpPr>
        <p:spPr bwMode="auto">
          <a:xfrm>
            <a:off x="744593" y="2195513"/>
            <a:ext cx="6753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sz="1400" dirty="0" smtClean="0">
                <a:solidFill>
                  <a:srgbClr val="333333"/>
                </a:solidFill>
              </a:rPr>
              <a:t>Засади</a:t>
            </a:r>
            <a:endParaRPr lang="de-DE" sz="1400" noProof="1">
              <a:solidFill>
                <a:srgbClr val="333333"/>
              </a:solidFill>
            </a:endParaRPr>
          </a:p>
        </p:txBody>
      </p:sp>
      <p:grpSp>
        <p:nvGrpSpPr>
          <p:cNvPr id="200724" name="Group 20"/>
          <p:cNvGrpSpPr>
            <a:grpSpLocks/>
          </p:cNvGrpSpPr>
          <p:nvPr/>
        </p:nvGrpSpPr>
        <p:grpSpPr bwMode="auto">
          <a:xfrm rot="5400000">
            <a:off x="1217613" y="5351463"/>
            <a:ext cx="144462" cy="1979612"/>
            <a:chOff x="3424" y="1389"/>
            <a:chExt cx="182" cy="2132"/>
          </a:xfrm>
        </p:grpSpPr>
        <p:sp>
          <p:nvSpPr>
            <p:cNvPr id="200725" name="Rectangle 21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C40505">
                    <a:gamma/>
                    <a:tint val="26275"/>
                    <a:invGamma/>
                  </a:srgbClr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726" name="Rectangle 22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C40505">
                    <a:gamma/>
                    <a:shade val="56471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0729" name="Text Box 6"/>
          <p:cNvSpPr txBox="1">
            <a:spLocks noChangeArrowheads="1"/>
          </p:cNvSpPr>
          <p:nvPr/>
        </p:nvSpPr>
        <p:spPr bwMode="auto">
          <a:xfrm>
            <a:off x="7859713" y="620713"/>
            <a:ext cx="5270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SCENE</a:t>
            </a:r>
          </a:p>
        </p:txBody>
      </p:sp>
      <p:sp>
        <p:nvSpPr>
          <p:cNvPr id="200731" name="Rectangle 27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292929"/>
                </a:solidFill>
              </a:rPr>
              <a:t>Навчання через діяльність</a:t>
            </a:r>
            <a:endParaRPr lang="en-GB" b="1" dirty="0">
              <a:solidFill>
                <a:srgbClr val="292929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3"/>
          <a:stretch/>
        </p:blipFill>
        <p:spPr bwMode="auto">
          <a:xfrm>
            <a:off x="2657475" y="2570164"/>
            <a:ext cx="6162676" cy="1884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811222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Сучасні тенденції, що викликають необхідність змін в освіті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444" y="2057400"/>
            <a:ext cx="7296100" cy="48006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uk-UA" dirty="0" smtClean="0"/>
              <a:t>сучасні </a:t>
            </a:r>
            <a:r>
              <a:rPr lang="uk-UA" dirty="0"/>
              <a:t>технології змінили комунікацію, співпрацю, навчання;</a:t>
            </a:r>
          </a:p>
          <a:p>
            <a:pPr marL="0" lvl="0" indent="0">
              <a:buNone/>
            </a:pPr>
            <a:r>
              <a:rPr lang="uk-UA" dirty="0"/>
              <a:t>знання знаходяться в мережах, спільнотах, а не лише на паперових носіях та пам’яті людини;</a:t>
            </a:r>
          </a:p>
          <a:p>
            <a:pPr marL="0" lvl="0" indent="0">
              <a:buNone/>
            </a:pPr>
            <a:r>
              <a:rPr lang="uk-UA" dirty="0"/>
              <a:t>люди навчаються через створення та підтримку зв’язків зі «знаючими» людьми, тому багато видів неявної навчальної діяльності відбуваються поза стінами класних кімнат.</a:t>
            </a:r>
          </a:p>
          <a:p>
            <a:pPr marL="0" indent="0">
              <a:buNone/>
            </a:pPr>
            <a:endParaRPr lang="uk-UA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39552" y="1916832"/>
            <a:ext cx="7976591" cy="148084"/>
            <a:chOff x="627857" y="3787006"/>
            <a:chExt cx="7976591" cy="1480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57" y="3789040"/>
              <a:ext cx="1639887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033" y="3789040"/>
              <a:ext cx="1639887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209" y="3789040"/>
              <a:ext cx="1639887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85" y="3789040"/>
              <a:ext cx="1639887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561" y="3787006"/>
              <a:ext cx="1639887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Овал 3"/>
          <p:cNvSpPr/>
          <p:nvPr/>
        </p:nvSpPr>
        <p:spPr>
          <a:xfrm>
            <a:off x="323528" y="2204864"/>
            <a:ext cx="432048" cy="49998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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3528" y="2924944"/>
            <a:ext cx="432048" cy="49998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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9396" y="4221088"/>
            <a:ext cx="432048" cy="49998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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2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/>
          <a:lstStyle/>
          <a:p>
            <a:r>
              <a:rPr lang="uk-UA" sz="4400" dirty="0">
                <a:solidFill>
                  <a:srgbClr val="292929"/>
                </a:solidFill>
              </a:rPr>
              <a:t>Методичний посібник для вчителя</a:t>
            </a:r>
            <a:endParaRPr lang="en-US" sz="4400" dirty="0">
              <a:solidFill>
                <a:srgbClr val="292929"/>
              </a:solidFill>
            </a:endParaRPr>
          </a:p>
        </p:txBody>
      </p:sp>
      <p:sp>
        <p:nvSpPr>
          <p:cNvPr id="37" name="Rechteck 36"/>
          <p:cNvSpPr/>
          <p:nvPr/>
        </p:nvSpPr>
        <p:spPr bwMode="gray">
          <a:xfrm>
            <a:off x="1438274" y="1476375"/>
            <a:ext cx="7166174" cy="7086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ct val="20000"/>
              </a:spcAft>
            </a:pPr>
            <a:r>
              <a:rPr lang="ru-RU" sz="2000" b="1" dirty="0" err="1">
                <a:solidFill>
                  <a:srgbClr val="404040"/>
                </a:solidFill>
              </a:rPr>
              <a:t>Рекомендації</a:t>
            </a:r>
            <a:r>
              <a:rPr lang="ru-RU" sz="2000" b="1" dirty="0">
                <a:solidFill>
                  <a:srgbClr val="404040"/>
                </a:solidFill>
              </a:rPr>
              <a:t> </a:t>
            </a:r>
            <a:r>
              <a:rPr lang="ru-RU" sz="2000" b="1" dirty="0" err="1">
                <a:solidFill>
                  <a:srgbClr val="404040"/>
                </a:solidFill>
              </a:rPr>
              <a:t>щодо</a:t>
            </a:r>
            <a:r>
              <a:rPr lang="ru-RU" sz="2000" b="1" dirty="0">
                <a:solidFill>
                  <a:srgbClr val="404040"/>
                </a:solidFill>
              </a:rPr>
              <a:t> </a:t>
            </a:r>
            <a:r>
              <a:rPr lang="ru-RU" sz="2000" b="1" dirty="0" err="1">
                <a:solidFill>
                  <a:srgbClr val="404040"/>
                </a:solidFill>
              </a:rPr>
              <a:t>використання</a:t>
            </a:r>
            <a:r>
              <a:rPr lang="ru-RU" sz="2000" b="1" dirty="0">
                <a:solidFill>
                  <a:srgbClr val="404040"/>
                </a:solidFill>
              </a:rPr>
              <a:t> </a:t>
            </a:r>
            <a:r>
              <a:rPr lang="ru-RU" sz="2000" b="1" dirty="0" err="1">
                <a:solidFill>
                  <a:srgbClr val="404040"/>
                </a:solidFill>
              </a:rPr>
              <a:t>інноваційних</a:t>
            </a:r>
            <a:r>
              <a:rPr lang="ru-RU" sz="2000" b="1" dirty="0">
                <a:solidFill>
                  <a:srgbClr val="404040"/>
                </a:solidFill>
              </a:rPr>
              <a:t> </a:t>
            </a:r>
            <a:r>
              <a:rPr lang="ru-RU" sz="2000" b="1" dirty="0" err="1">
                <a:solidFill>
                  <a:srgbClr val="404040"/>
                </a:solidFill>
              </a:rPr>
              <a:t>методів</a:t>
            </a:r>
            <a:r>
              <a:rPr lang="ru-RU" sz="2000" b="1" dirty="0">
                <a:solidFill>
                  <a:srgbClr val="404040"/>
                </a:solidFill>
              </a:rPr>
              <a:t> та форм </a:t>
            </a:r>
            <a:r>
              <a:rPr lang="ru-RU" sz="2000" b="1" dirty="0" err="1">
                <a:solidFill>
                  <a:srgbClr val="404040"/>
                </a:solidFill>
              </a:rPr>
              <a:t>навчання</a:t>
            </a:r>
            <a:r>
              <a:rPr lang="ru-RU" sz="2000" b="1" dirty="0">
                <a:solidFill>
                  <a:srgbClr val="404040"/>
                </a:solidFill>
              </a:rPr>
              <a:t>, </a:t>
            </a:r>
            <a:r>
              <a:rPr lang="ru-RU" sz="2000" b="1" dirty="0" err="1">
                <a:solidFill>
                  <a:srgbClr val="404040"/>
                </a:solidFill>
              </a:rPr>
              <a:t>засобів</a:t>
            </a:r>
            <a:r>
              <a:rPr lang="ru-RU" sz="2000" b="1" dirty="0">
                <a:solidFill>
                  <a:srgbClr val="404040"/>
                </a:solidFill>
              </a:rPr>
              <a:t> </a:t>
            </a:r>
            <a:r>
              <a:rPr lang="ru-RU" sz="2000" b="1" dirty="0" err="1">
                <a:solidFill>
                  <a:srgbClr val="404040"/>
                </a:solidFill>
              </a:rPr>
              <a:t>візуалізації</a:t>
            </a:r>
            <a:r>
              <a:rPr lang="ru-RU" sz="2000" b="1" dirty="0">
                <a:solidFill>
                  <a:srgbClr val="404040"/>
                </a:solidFill>
              </a:rPr>
              <a:t> </a:t>
            </a:r>
            <a:r>
              <a:rPr lang="ru-RU" sz="2000" b="1" dirty="0" err="1">
                <a:solidFill>
                  <a:srgbClr val="404040"/>
                </a:solidFill>
              </a:rPr>
              <a:t>навчального</a:t>
            </a:r>
            <a:r>
              <a:rPr lang="ru-RU" sz="2000" b="1" dirty="0">
                <a:solidFill>
                  <a:srgbClr val="404040"/>
                </a:solidFill>
              </a:rPr>
              <a:t> </a:t>
            </a:r>
            <a:r>
              <a:rPr lang="ru-RU" sz="2000" b="1" dirty="0" err="1">
                <a:solidFill>
                  <a:srgbClr val="404040"/>
                </a:solidFill>
              </a:rPr>
              <a:t>матеріалу</a:t>
            </a:r>
            <a:endParaRPr lang="ru-RU" sz="2000" b="1" dirty="0">
              <a:solidFill>
                <a:srgbClr val="404040"/>
              </a:solidFill>
            </a:endParaRPr>
          </a:p>
        </p:txBody>
      </p:sp>
      <p:sp>
        <p:nvSpPr>
          <p:cNvPr id="40" name="Rechteck 39"/>
          <p:cNvSpPr/>
          <p:nvPr/>
        </p:nvSpPr>
        <p:spPr bwMode="gray">
          <a:xfrm>
            <a:off x="1438274" y="2609215"/>
            <a:ext cx="7166174" cy="7086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ct val="20000"/>
              </a:spcAft>
            </a:pPr>
            <a:r>
              <a:rPr lang="uk-UA" sz="2000" b="1" dirty="0">
                <a:solidFill>
                  <a:srgbClr val="404040"/>
                </a:solidFill>
              </a:rPr>
              <a:t>Детальні інструкції до виконання учнями завдань, їх розв'язки</a:t>
            </a:r>
          </a:p>
        </p:txBody>
      </p:sp>
      <p:sp>
        <p:nvSpPr>
          <p:cNvPr id="41" name="Abgerundetes Rechteck 40"/>
          <p:cNvSpPr/>
          <p:nvPr/>
        </p:nvSpPr>
        <p:spPr bwMode="gray">
          <a:xfrm>
            <a:off x="208846" y="2462687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rgbClr val="D9D9D9"/>
              </a:gs>
              <a:gs pos="100000">
                <a:srgbClr val="A6A6A6"/>
              </a:gs>
            </a:gsLst>
            <a:lin ang="5400000" scaled="0"/>
          </a:gradFill>
          <a:ln w="12700">
            <a:solidFill>
              <a:srgbClr val="C00000"/>
            </a:solidFill>
            <a:round/>
            <a:headEnd/>
            <a:tailEnd/>
          </a:ln>
          <a:scene3d>
            <a:camera prst="perspectiveRelaxed" fov="3600000">
              <a:rot lat="21299999" lon="2100000" rev="0"/>
            </a:camera>
            <a:lightRig rig="threePt" dir="t">
              <a:rot lat="0" lon="0" rev="6600000"/>
            </a:lightRig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40404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</a:t>
            </a:r>
            <a:endParaRPr lang="en-US" sz="4000" b="1">
              <a:solidFill>
                <a:srgbClr val="40404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2" name="Rechteck 51"/>
          <p:cNvSpPr/>
          <p:nvPr/>
        </p:nvSpPr>
        <p:spPr bwMode="gray">
          <a:xfrm>
            <a:off x="1438274" y="3633015"/>
            <a:ext cx="7166174" cy="7086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ct val="20000"/>
              </a:spcAft>
            </a:pPr>
            <a:r>
              <a:rPr lang="uk-UA" sz="2000" b="1" dirty="0">
                <a:solidFill>
                  <a:srgbClr val="404040"/>
                </a:solidFill>
              </a:rPr>
              <a:t>Рекомендації щодо організації роботи з комп'ютером з урахуванням різних умов</a:t>
            </a:r>
          </a:p>
        </p:txBody>
      </p:sp>
      <p:sp>
        <p:nvSpPr>
          <p:cNvPr id="58" name="Abgerundetes Rechteck 57"/>
          <p:cNvSpPr/>
          <p:nvPr/>
        </p:nvSpPr>
        <p:spPr bwMode="gray">
          <a:xfrm>
            <a:off x="704146" y="3624259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rgbClr val="D9D9D9"/>
              </a:gs>
              <a:gs pos="100000">
                <a:srgbClr val="A6A6A6"/>
              </a:gs>
            </a:gsLst>
            <a:lin ang="5400000" scaled="0"/>
          </a:gradFill>
          <a:ln w="12700">
            <a:solidFill>
              <a:srgbClr val="C00000"/>
            </a:solidFill>
            <a:round/>
            <a:headEnd/>
            <a:tailEnd/>
          </a:ln>
          <a:scene3d>
            <a:camera prst="perspectiveRelaxed" fov="3600000">
              <a:rot lat="300000" lon="19499988" rev="0"/>
            </a:camera>
            <a:lightRig rig="threePt" dir="t"/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40404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3</a:t>
            </a:r>
            <a:endParaRPr lang="en-US" sz="4000" b="1">
              <a:solidFill>
                <a:srgbClr val="40404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2" name="Rechteck 61"/>
          <p:cNvSpPr/>
          <p:nvPr/>
        </p:nvSpPr>
        <p:spPr bwMode="gray">
          <a:xfrm>
            <a:off x="1438274" y="4783455"/>
            <a:ext cx="7166174" cy="7086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ct val="20000"/>
              </a:spcAft>
            </a:pPr>
            <a:r>
              <a:rPr lang="uk-UA" sz="2000" b="1" dirty="0">
                <a:solidFill>
                  <a:srgbClr val="404040"/>
                </a:solidFill>
              </a:rPr>
              <a:t>Особливості та переваги використання </a:t>
            </a:r>
            <a:r>
              <a:rPr lang="uk-UA" sz="2000" b="1" dirty="0" smtClean="0">
                <a:solidFill>
                  <a:srgbClr val="404040"/>
                </a:solidFill>
              </a:rPr>
              <a:t>формувального </a:t>
            </a:r>
            <a:r>
              <a:rPr lang="uk-UA" sz="2000" b="1" dirty="0">
                <a:solidFill>
                  <a:srgbClr val="404040"/>
                </a:solidFill>
              </a:rPr>
              <a:t>оцінювання</a:t>
            </a:r>
          </a:p>
        </p:txBody>
      </p:sp>
      <p:sp>
        <p:nvSpPr>
          <p:cNvPr id="63" name="Abgerundetes Rechteck 62"/>
          <p:cNvSpPr/>
          <p:nvPr/>
        </p:nvSpPr>
        <p:spPr bwMode="gray">
          <a:xfrm>
            <a:off x="208846" y="4762972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rgbClr val="D9D9D9"/>
              </a:gs>
              <a:gs pos="100000">
                <a:srgbClr val="A6A6A6"/>
              </a:gs>
            </a:gsLst>
            <a:lin ang="5400000" scaled="0"/>
          </a:gradFill>
          <a:ln w="12700">
            <a:solidFill>
              <a:srgbClr val="C00000"/>
            </a:solidFill>
            <a:round/>
            <a:headEnd/>
            <a:tailEnd/>
          </a:ln>
          <a:scene3d>
            <a:camera prst="perspectiveRelaxed" fov="3600000">
              <a:rot lat="600000" lon="2100000" rev="0"/>
            </a:camera>
            <a:lightRig rig="threePt" dir="t">
              <a:rot lat="0" lon="0" rev="6600000"/>
            </a:lightRig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40404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4</a:t>
            </a:r>
            <a:endParaRPr lang="en-US" sz="4000" b="1">
              <a:solidFill>
                <a:srgbClr val="40404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32" name="Gerade Verbindung 31"/>
          <p:cNvCxnSpPr/>
          <p:nvPr/>
        </p:nvCxnSpPr>
        <p:spPr>
          <a:xfrm>
            <a:off x="6945313" y="5565947"/>
            <a:ext cx="21986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 bwMode="auto">
          <a:xfrm>
            <a:off x="17718" y="5801273"/>
            <a:ext cx="1843697" cy="45137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Abgerundetes Rechteck 57"/>
          <p:cNvSpPr/>
          <p:nvPr/>
        </p:nvSpPr>
        <p:spPr bwMode="gray">
          <a:xfrm>
            <a:off x="693042" y="1422252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rgbClr val="D9D9D9"/>
              </a:gs>
              <a:gs pos="100000">
                <a:srgbClr val="A6A6A6"/>
              </a:gs>
            </a:gsLst>
            <a:lin ang="5400000" scaled="0"/>
          </a:gradFill>
          <a:ln w="12700">
            <a:solidFill>
              <a:srgbClr val="C00000"/>
            </a:solidFill>
            <a:round/>
            <a:headEnd/>
            <a:tailEnd/>
          </a:ln>
          <a:scene3d>
            <a:camera prst="perspectiveRelaxed" fov="3600000">
              <a:rot lat="300000" lon="19499988" rev="0"/>
            </a:camera>
            <a:lightRig rig="threePt" dir="t"/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40404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</a:t>
            </a:r>
          </a:p>
        </p:txBody>
      </p:sp>
      <p:sp>
        <p:nvSpPr>
          <p:cNvPr id="27" name="Rechteck 36"/>
          <p:cNvSpPr/>
          <p:nvPr/>
        </p:nvSpPr>
        <p:spPr bwMode="gray">
          <a:xfrm>
            <a:off x="1438274" y="5868863"/>
            <a:ext cx="7166174" cy="7086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36000" rIns="216000" bIns="36000" anchor="ctr"/>
          <a:lstStyle/>
          <a:p>
            <a:pPr>
              <a:spcAft>
                <a:spcPct val="20000"/>
              </a:spcAft>
            </a:pPr>
            <a:r>
              <a:rPr lang="ru-RU" sz="2000" b="1" dirty="0" err="1">
                <a:solidFill>
                  <a:srgbClr val="404040"/>
                </a:solidFill>
              </a:rPr>
              <a:t>Розгорнуті</a:t>
            </a:r>
            <a:r>
              <a:rPr lang="ru-RU" sz="2000" b="1" dirty="0">
                <a:solidFill>
                  <a:srgbClr val="404040"/>
                </a:solidFill>
              </a:rPr>
              <a:t> </a:t>
            </a:r>
            <a:r>
              <a:rPr lang="ru-RU" sz="2000" b="1" dirty="0" err="1">
                <a:solidFill>
                  <a:srgbClr val="404040"/>
                </a:solidFill>
              </a:rPr>
              <a:t>конспекти</a:t>
            </a:r>
            <a:r>
              <a:rPr lang="ru-RU" sz="2000" b="1" dirty="0">
                <a:solidFill>
                  <a:srgbClr val="404040"/>
                </a:solidFill>
              </a:rPr>
              <a:t> </a:t>
            </a:r>
            <a:r>
              <a:rPr lang="ru-RU" sz="2000" b="1" dirty="0" err="1">
                <a:solidFill>
                  <a:srgbClr val="404040"/>
                </a:solidFill>
              </a:rPr>
              <a:t>уроків</a:t>
            </a:r>
            <a:endParaRPr lang="ru-RU" sz="2000" b="1" dirty="0">
              <a:solidFill>
                <a:srgbClr val="404040"/>
              </a:solidFill>
            </a:endParaRPr>
          </a:p>
        </p:txBody>
      </p:sp>
      <p:sp>
        <p:nvSpPr>
          <p:cNvPr id="28" name="Abgerundetes Rechteck 57"/>
          <p:cNvSpPr/>
          <p:nvPr/>
        </p:nvSpPr>
        <p:spPr bwMode="gray">
          <a:xfrm>
            <a:off x="693042" y="5814740"/>
            <a:ext cx="926630" cy="926628"/>
          </a:xfrm>
          <a:prstGeom prst="roundRect">
            <a:avLst>
              <a:gd name="adj" fmla="val 9083"/>
            </a:avLst>
          </a:prstGeom>
          <a:gradFill>
            <a:gsLst>
              <a:gs pos="0">
                <a:srgbClr val="D9D9D9"/>
              </a:gs>
              <a:gs pos="100000">
                <a:srgbClr val="A6A6A6"/>
              </a:gs>
            </a:gsLst>
            <a:lin ang="5400000" scaled="0"/>
          </a:gradFill>
          <a:ln w="12700">
            <a:solidFill>
              <a:srgbClr val="C00000"/>
            </a:solidFill>
            <a:round/>
            <a:headEnd/>
            <a:tailEnd/>
          </a:ln>
          <a:scene3d>
            <a:camera prst="perspectiveRelaxed" fov="3600000">
              <a:rot lat="300000" lon="19499988" rev="0"/>
            </a:camera>
            <a:lightRig rig="threePt" dir="t"/>
          </a:scene3d>
          <a:sp3d extrusionH="787400">
            <a:bevelT w="63500" h="63500"/>
            <a:bevelB w="63500" h="63500"/>
          </a:sp3d>
        </p:spPr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40404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8455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Робочий зошит для учня</a:t>
            </a:r>
            <a:endParaRPr lang="en-US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gray">
          <a:xfrm>
            <a:off x="1905000" y="2514600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8F8CD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1110" name="AutoShape 22"/>
          <p:cNvSpPr>
            <a:spLocks noChangeArrowheads="1"/>
          </p:cNvSpPr>
          <p:nvPr/>
        </p:nvSpPr>
        <p:spPr bwMode="gray">
          <a:xfrm>
            <a:off x="1676400" y="17526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9ACE3"/>
              </a:gs>
              <a:gs pos="50000">
                <a:srgbClr val="49ACE3">
                  <a:gamma/>
                  <a:tint val="24314"/>
                  <a:invGamma/>
                </a:srgbClr>
              </a:gs>
              <a:gs pos="100000">
                <a:srgbClr val="49ACE3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Побудова</a:t>
            </a:r>
          </a:p>
          <a:p>
            <a:pPr algn="ctr">
              <a:defRPr/>
            </a:pPr>
            <a:r>
              <a:rPr lang="uk-UA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індивідуальної траєкторії навчання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4101" name="Text Box 23"/>
          <p:cNvSpPr txBox="1">
            <a:spLocks noChangeArrowheads="1"/>
          </p:cNvSpPr>
          <p:nvPr/>
        </p:nvSpPr>
        <p:spPr bwMode="gray">
          <a:xfrm>
            <a:off x="3064472" y="2996952"/>
            <a:ext cx="321190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2400" b="1" dirty="0" smtClean="0"/>
              <a:t>Розвиток</a:t>
            </a:r>
          </a:p>
          <a:p>
            <a:pPr algn="ctr"/>
            <a:r>
              <a:rPr lang="uk-UA" sz="2400" b="1" dirty="0" smtClean="0"/>
              <a:t>Творчість</a:t>
            </a:r>
            <a:endParaRPr lang="uk-UA" sz="2400" b="1" dirty="0"/>
          </a:p>
          <a:p>
            <a:pPr algn="ctr"/>
            <a:r>
              <a:rPr lang="uk-UA" sz="2400" b="1" dirty="0" smtClean="0"/>
              <a:t>Критичне мислення</a:t>
            </a:r>
          </a:p>
          <a:p>
            <a:pPr algn="ctr"/>
            <a:r>
              <a:rPr lang="uk-UA" sz="2400" b="1" dirty="0" smtClean="0"/>
              <a:t>Рефлексія</a:t>
            </a:r>
            <a:endParaRPr lang="en-US" sz="2400" b="1" dirty="0"/>
          </a:p>
        </p:txBody>
      </p:sp>
      <p:grpSp>
        <p:nvGrpSpPr>
          <p:cNvPr id="4102" name="Group 34"/>
          <p:cNvGrpSpPr>
            <a:grpSpLocks/>
          </p:cNvGrpSpPr>
          <p:nvPr/>
        </p:nvGrpSpPr>
        <p:grpSpPr bwMode="auto">
          <a:xfrm>
            <a:off x="1033463" y="4633913"/>
            <a:ext cx="1544637" cy="1690687"/>
            <a:chOff x="555" y="2823"/>
            <a:chExt cx="973" cy="1065"/>
          </a:xfrm>
        </p:grpSpPr>
        <p:pic>
          <p:nvPicPr>
            <p:cNvPr id="4125" name="Picture 35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6" name="Oval 36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3A3A92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7" name="Oval 37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4141A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8" name="Oval 3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4A4AB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29" name="Picture 39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Text Box 40"/>
          <p:cNvSpPr txBox="1">
            <a:spLocks noChangeArrowheads="1"/>
          </p:cNvSpPr>
          <p:nvPr/>
        </p:nvSpPr>
        <p:spPr bwMode="gray">
          <a:xfrm>
            <a:off x="1162050" y="5113228"/>
            <a:ext cx="10374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b="1" dirty="0" smtClean="0">
                <a:solidFill>
                  <a:srgbClr val="FEFEFE"/>
                </a:solidFill>
                <a:latin typeface="Verdana" pitchFamily="34" charset="0"/>
              </a:rPr>
              <a:t>Карта</a:t>
            </a:r>
          </a:p>
          <a:p>
            <a:pPr algn="ctr"/>
            <a:r>
              <a:rPr lang="uk-UA" b="1" dirty="0" smtClean="0">
                <a:solidFill>
                  <a:srgbClr val="FEFEFE"/>
                </a:solidFill>
                <a:latin typeface="Verdana" pitchFamily="34" charset="0"/>
              </a:rPr>
              <a:t> знань</a:t>
            </a:r>
            <a:endParaRPr lang="en-US" b="1" dirty="0">
              <a:solidFill>
                <a:srgbClr val="FEFEFE"/>
              </a:solidFill>
              <a:latin typeface="Verdana" pitchFamily="34" charset="0"/>
            </a:endParaRPr>
          </a:p>
        </p:txBody>
      </p:sp>
      <p:grpSp>
        <p:nvGrpSpPr>
          <p:cNvPr id="4104" name="Group 41"/>
          <p:cNvGrpSpPr>
            <a:grpSpLocks/>
          </p:cNvGrpSpPr>
          <p:nvPr/>
        </p:nvGrpSpPr>
        <p:grpSpPr bwMode="auto">
          <a:xfrm>
            <a:off x="2971800" y="4633913"/>
            <a:ext cx="1544638" cy="1690687"/>
            <a:chOff x="555" y="2823"/>
            <a:chExt cx="973" cy="1065"/>
          </a:xfrm>
        </p:grpSpPr>
        <p:pic>
          <p:nvPicPr>
            <p:cNvPr id="4120" name="Picture 42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1" name="Oval 43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5858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2" name="Oval 44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616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3" name="Oval 45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6F6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24" name="Picture 46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5" name="Text Box 47"/>
          <p:cNvSpPr txBox="1">
            <a:spLocks noChangeArrowheads="1"/>
          </p:cNvSpPr>
          <p:nvPr/>
        </p:nvSpPr>
        <p:spPr bwMode="gray">
          <a:xfrm>
            <a:off x="2877848" y="5067190"/>
            <a:ext cx="16385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b="1" dirty="0" smtClean="0">
                <a:solidFill>
                  <a:srgbClr val="FEFEFE"/>
                </a:solidFill>
                <a:latin typeface="Verdana" pitchFamily="34" charset="0"/>
              </a:rPr>
              <a:t>Карта</a:t>
            </a:r>
          </a:p>
          <a:p>
            <a:pPr algn="ctr"/>
            <a:r>
              <a:rPr lang="uk-UA" b="1" dirty="0" smtClean="0">
                <a:solidFill>
                  <a:srgbClr val="FEFEFE"/>
                </a:solidFill>
                <a:latin typeface="Verdana" pitchFamily="34" charset="0"/>
              </a:rPr>
              <a:t> досягнень</a:t>
            </a:r>
            <a:endParaRPr lang="en-US" b="1" dirty="0">
              <a:solidFill>
                <a:srgbClr val="FEFEFE"/>
              </a:solidFill>
              <a:latin typeface="Verdana" pitchFamily="34" charset="0"/>
            </a:endParaRPr>
          </a:p>
        </p:txBody>
      </p:sp>
      <p:grpSp>
        <p:nvGrpSpPr>
          <p:cNvPr id="4106" name="Group 48"/>
          <p:cNvGrpSpPr>
            <a:grpSpLocks/>
          </p:cNvGrpSpPr>
          <p:nvPr/>
        </p:nvGrpSpPr>
        <p:grpSpPr bwMode="auto">
          <a:xfrm>
            <a:off x="4953000" y="4633913"/>
            <a:ext cx="1544638" cy="1690687"/>
            <a:chOff x="555" y="2823"/>
            <a:chExt cx="973" cy="1065"/>
          </a:xfrm>
        </p:grpSpPr>
        <p:pic>
          <p:nvPicPr>
            <p:cNvPr id="4115" name="Picture 49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6" name="Oval 50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1D58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7" name="Oval 51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85001"/>
                  </a:srgbClr>
                </a:gs>
                <a:gs pos="100000">
                  <a:srgbClr val="00206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8" name="Oval 52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256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19" name="Picture 53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7" name="Text Box 54"/>
          <p:cNvSpPr txBox="1">
            <a:spLocks noChangeArrowheads="1"/>
          </p:cNvSpPr>
          <p:nvPr/>
        </p:nvSpPr>
        <p:spPr bwMode="gray">
          <a:xfrm>
            <a:off x="5011760" y="5084652"/>
            <a:ext cx="14398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b="1" dirty="0" smtClean="0">
                <a:solidFill>
                  <a:srgbClr val="FEFEFE"/>
                </a:solidFill>
                <a:latin typeface="Verdana" pitchFamily="34" charset="0"/>
              </a:rPr>
              <a:t>Візуальні</a:t>
            </a:r>
          </a:p>
          <a:p>
            <a:pPr algn="ctr"/>
            <a:r>
              <a:rPr lang="uk-UA" b="1" dirty="0" smtClean="0">
                <a:solidFill>
                  <a:srgbClr val="FEFEFE"/>
                </a:solidFill>
                <a:latin typeface="Verdana" pitchFamily="34" charset="0"/>
              </a:rPr>
              <a:t> засоби</a:t>
            </a:r>
            <a:endParaRPr lang="en-US" b="1" dirty="0">
              <a:solidFill>
                <a:srgbClr val="FEFEFE"/>
              </a:solidFill>
              <a:latin typeface="Verdana" pitchFamily="34" charset="0"/>
            </a:endParaRPr>
          </a:p>
        </p:txBody>
      </p:sp>
      <p:grpSp>
        <p:nvGrpSpPr>
          <p:cNvPr id="4108" name="Group 55"/>
          <p:cNvGrpSpPr>
            <a:grpSpLocks/>
          </p:cNvGrpSpPr>
          <p:nvPr/>
        </p:nvGrpSpPr>
        <p:grpSpPr bwMode="auto">
          <a:xfrm>
            <a:off x="6934200" y="4633913"/>
            <a:ext cx="1544638" cy="1690687"/>
            <a:chOff x="555" y="2823"/>
            <a:chExt cx="973" cy="1065"/>
          </a:xfrm>
        </p:grpSpPr>
        <p:pic>
          <p:nvPicPr>
            <p:cNvPr id="4110" name="Picture 5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Oval 5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480753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Oval 5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7E0D91">
                    <a:alpha val="85001"/>
                  </a:srgbClr>
                </a:gs>
                <a:gs pos="100000">
                  <a:srgbClr val="5008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3" name="Oval 5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5B096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14" name="Picture 60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9" name="Text Box 61"/>
          <p:cNvSpPr txBox="1">
            <a:spLocks noChangeArrowheads="1"/>
          </p:cNvSpPr>
          <p:nvPr/>
        </p:nvSpPr>
        <p:spPr bwMode="gray">
          <a:xfrm>
            <a:off x="6804248" y="5075128"/>
            <a:ext cx="16770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b="1" dirty="0" smtClean="0">
                <a:solidFill>
                  <a:srgbClr val="FEFEFE"/>
                </a:solidFill>
                <a:latin typeface="Verdana" pitchFamily="34" charset="0"/>
              </a:rPr>
              <a:t>Творча</a:t>
            </a:r>
          </a:p>
          <a:p>
            <a:pPr algn="ctr"/>
            <a:r>
              <a:rPr lang="uk-UA" b="1" dirty="0" smtClean="0">
                <a:solidFill>
                  <a:srgbClr val="FEFEFE"/>
                </a:solidFill>
                <a:latin typeface="Verdana" pitchFamily="34" charset="0"/>
              </a:rPr>
              <a:t> майстерня</a:t>
            </a:r>
            <a:endParaRPr lang="en-US" b="1" dirty="0">
              <a:solidFill>
                <a:srgbClr val="FEFEF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Зошит контролю</a:t>
            </a:r>
            <a:endParaRPr lang="en-US" sz="2800" dirty="0" smtClean="0"/>
          </a:p>
        </p:txBody>
      </p:sp>
      <p:grpSp>
        <p:nvGrpSpPr>
          <p:cNvPr id="2051" name="Group 29"/>
          <p:cNvGrpSpPr>
            <a:grpSpLocks/>
          </p:cNvGrpSpPr>
          <p:nvPr/>
        </p:nvGrpSpPr>
        <p:grpSpPr bwMode="auto">
          <a:xfrm>
            <a:off x="2133600" y="1524000"/>
            <a:ext cx="4495800" cy="4514850"/>
            <a:chOff x="1824" y="633"/>
            <a:chExt cx="2834" cy="2849"/>
          </a:xfrm>
        </p:grpSpPr>
        <p:sp>
          <p:nvSpPr>
            <p:cNvPr id="2056" name="Puzzle3"/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FF9E5D"/>
                </a:gs>
                <a:gs pos="100000">
                  <a:srgbClr val="FF6600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7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FFE88B"/>
                </a:gs>
                <a:gs pos="100000">
                  <a:srgbClr val="FFCC00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Puzzle4"/>
            <p:cNvSpPr>
              <a:spLocks noEditPoints="1" noChangeArrowheads="1"/>
            </p:cNvSpPr>
            <p:nvPr/>
          </p:nvSpPr>
          <p:spPr bwMode="gray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20AE3E"/>
                </a:gs>
                <a:gs pos="100000">
                  <a:srgbClr val="8CD59C"/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Puzzle1"/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0" cy="105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185E76"/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2" name="Text Box 34"/>
          <p:cNvSpPr txBox="1">
            <a:spLocks noChangeArrowheads="1"/>
          </p:cNvSpPr>
          <p:nvPr/>
        </p:nvSpPr>
        <p:spPr bwMode="auto">
          <a:xfrm>
            <a:off x="6324600" y="40386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b="1">
                <a:solidFill>
                  <a:srgbClr val="FFFFFF"/>
                </a:solidFill>
              </a:rPr>
              <a:t>Add Your Text</a:t>
            </a:r>
          </a:p>
        </p:txBody>
      </p:sp>
      <p:sp>
        <p:nvSpPr>
          <p:cNvPr id="2053" name="Text Box 35"/>
          <p:cNvSpPr txBox="1">
            <a:spLocks noChangeArrowheads="1"/>
          </p:cNvSpPr>
          <p:nvPr/>
        </p:nvSpPr>
        <p:spPr bwMode="auto">
          <a:xfrm>
            <a:off x="685800" y="34290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b="1">
                <a:solidFill>
                  <a:srgbClr val="FFFFFF"/>
                </a:solidFill>
              </a:rPr>
              <a:t>Add Your Text</a:t>
            </a:r>
          </a:p>
        </p:txBody>
      </p:sp>
      <p:sp>
        <p:nvSpPr>
          <p:cNvPr id="2054" name="Text Box 36"/>
          <p:cNvSpPr txBox="1">
            <a:spLocks noChangeArrowheads="1"/>
          </p:cNvSpPr>
          <p:nvPr/>
        </p:nvSpPr>
        <p:spPr bwMode="auto">
          <a:xfrm>
            <a:off x="2286000" y="15240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b="1">
                <a:solidFill>
                  <a:srgbClr val="FFFFFF"/>
                </a:solidFill>
              </a:rPr>
              <a:t>Add Your Text</a:t>
            </a:r>
          </a:p>
        </p:txBody>
      </p:sp>
      <p:sp>
        <p:nvSpPr>
          <p:cNvPr id="2055" name="Text Box 37"/>
          <p:cNvSpPr txBox="1">
            <a:spLocks noChangeArrowheads="1"/>
          </p:cNvSpPr>
          <p:nvPr/>
        </p:nvSpPr>
        <p:spPr bwMode="auto">
          <a:xfrm>
            <a:off x="4114800" y="5715000"/>
            <a:ext cx="2811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b="1">
                <a:solidFill>
                  <a:srgbClr val="FFFFFF"/>
                </a:solidFill>
              </a:rPr>
              <a:t>Add Your Text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926263" y="1524000"/>
            <a:ext cx="1966217" cy="896888"/>
          </a:xfrm>
          <a:prstGeom prst="wedgeRoundRectCallout">
            <a:avLst>
              <a:gd name="adj1" fmla="val -102864"/>
              <a:gd name="adj2" fmla="val 58252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Тести, кросворди</a:t>
            </a:r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926263" y="3824338"/>
            <a:ext cx="1966217" cy="896888"/>
          </a:xfrm>
          <a:prstGeom prst="wedgeRoundRectCallout">
            <a:avLst>
              <a:gd name="adj1" fmla="val -103510"/>
              <a:gd name="adj2" fmla="val 5860"/>
              <a:gd name="adj3" fmla="val 16667"/>
            </a:avLst>
          </a:prstGeom>
          <a:ln w="57150">
            <a:solidFill>
              <a:srgbClr val="F4C7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Практичні роботи</a:t>
            </a:r>
            <a:endParaRPr lang="ru-RU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67383" y="1524000"/>
            <a:ext cx="1966217" cy="896888"/>
          </a:xfrm>
          <a:prstGeom prst="wedgeRoundRectCallout">
            <a:avLst>
              <a:gd name="adj1" fmla="val 96722"/>
              <a:gd name="adj2" fmla="val 63916"/>
              <a:gd name="adj3" fmla="val 1666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Інструменти формувального оцінювання</a:t>
            </a:r>
            <a:endParaRPr lang="ru-RU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19783" y="3795713"/>
            <a:ext cx="1966217" cy="896888"/>
          </a:xfrm>
          <a:prstGeom prst="wedgeRoundRectCallout">
            <a:avLst>
              <a:gd name="adj1" fmla="val 98014"/>
              <a:gd name="adj2" fmla="val 8692"/>
              <a:gd name="adj3" fmla="val 1666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Застосування методу </a:t>
            </a:r>
            <a:r>
              <a:rPr lang="uk-UA" dirty="0" err="1" smtClean="0"/>
              <a:t>Портфоліо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8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Очікувані результати</a:t>
            </a:r>
            <a:endParaRPr lang="en-US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9471" name="AutoShape 31"/>
          <p:cNvSpPr>
            <a:spLocks noChangeArrowheads="1"/>
          </p:cNvSpPr>
          <p:nvPr/>
        </p:nvSpPr>
        <p:spPr bwMode="ltGray">
          <a:xfrm rot="10800000">
            <a:off x="577850" y="2224088"/>
            <a:ext cx="2536825" cy="20113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9898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9472" name="AutoShape 32"/>
          <p:cNvSpPr>
            <a:spLocks noChangeArrowheads="1"/>
          </p:cNvSpPr>
          <p:nvPr/>
        </p:nvSpPr>
        <p:spPr bwMode="grayWhite">
          <a:xfrm rot="5400000">
            <a:off x="744538" y="38417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7647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9474" name="Freeform 34"/>
          <p:cNvSpPr>
            <a:spLocks/>
          </p:cNvSpPr>
          <p:nvPr/>
        </p:nvSpPr>
        <p:spPr bwMode="gray">
          <a:xfrm>
            <a:off x="831850" y="3763963"/>
            <a:ext cx="2006600" cy="481012"/>
          </a:xfrm>
          <a:custGeom>
            <a:avLst/>
            <a:gdLst>
              <a:gd name="T0" fmla="*/ 5 w 1270"/>
              <a:gd name="T1" fmla="*/ 303 h 303"/>
              <a:gd name="T2" fmla="*/ 21 w 1270"/>
              <a:gd name="T3" fmla="*/ 177 h 303"/>
              <a:gd name="T4" fmla="*/ 172 w 1270"/>
              <a:gd name="T5" fmla="*/ 22 h 303"/>
              <a:gd name="T6" fmla="*/ 361 w 1270"/>
              <a:gd name="T7" fmla="*/ 11 h 303"/>
              <a:gd name="T8" fmla="*/ 932 w 1270"/>
              <a:gd name="T9" fmla="*/ 12 h 303"/>
              <a:gd name="T10" fmla="*/ 1070 w 1270"/>
              <a:gd name="T11" fmla="*/ 14 h 303"/>
              <a:gd name="T12" fmla="*/ 1260 w 1270"/>
              <a:gd name="T13" fmla="*/ 189 h 303"/>
              <a:gd name="T14" fmla="*/ 1266 w 1270"/>
              <a:gd name="T15" fmla="*/ 302 h 303"/>
              <a:gd name="T16" fmla="*/ 5 w 1270"/>
              <a:gd name="T17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rgbClr val="009898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9476" name="Text Box 36"/>
          <p:cNvSpPr txBox="1">
            <a:spLocks noChangeArrowheads="1"/>
          </p:cNvSpPr>
          <p:nvPr/>
        </p:nvSpPr>
        <p:spPr bwMode="gray">
          <a:xfrm>
            <a:off x="820738" y="4441825"/>
            <a:ext cx="20113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1C1C1C"/>
                </a:solidFill>
                <a:latin typeface="Arial" charset="0"/>
              </a:rPr>
              <a:t>Розвиток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1C1C1C"/>
                </a:solidFill>
                <a:latin typeface="Arial" charset="0"/>
              </a:rPr>
              <a:t>Компетентність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1C1C1C"/>
                </a:solidFill>
                <a:latin typeface="Arial" charset="0"/>
              </a:rPr>
              <a:t>Зацікавленість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1C1C1C"/>
                </a:solidFill>
                <a:latin typeface="Arial" charset="0"/>
              </a:rPr>
              <a:t>Результат </a:t>
            </a:r>
            <a:endParaRPr lang="en-US" dirty="0" smtClean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829477" name="AutoShape 37"/>
          <p:cNvSpPr>
            <a:spLocks noChangeArrowheads="1"/>
          </p:cNvSpPr>
          <p:nvPr/>
        </p:nvSpPr>
        <p:spPr bwMode="ltGray">
          <a:xfrm rot="10800000">
            <a:off x="3302000" y="2224088"/>
            <a:ext cx="2536825" cy="20097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9478" name="AutoShape 38"/>
          <p:cNvSpPr>
            <a:spLocks noChangeArrowheads="1"/>
          </p:cNvSpPr>
          <p:nvPr/>
        </p:nvSpPr>
        <p:spPr bwMode="ltGray">
          <a:xfrm rot="10800000">
            <a:off x="6007100" y="2224088"/>
            <a:ext cx="2536825" cy="20097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CC66"/>
              </a:gs>
              <a:gs pos="100000">
                <a:srgbClr val="F8F8F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9479" name="AutoShape 39"/>
          <p:cNvSpPr>
            <a:spLocks noChangeArrowheads="1"/>
          </p:cNvSpPr>
          <p:nvPr/>
        </p:nvSpPr>
        <p:spPr bwMode="grayWhite">
          <a:xfrm rot="5400000">
            <a:off x="3487738" y="38417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67843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7843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9481" name="Freeform 41"/>
          <p:cNvSpPr>
            <a:spLocks/>
          </p:cNvSpPr>
          <p:nvPr/>
        </p:nvSpPr>
        <p:spPr bwMode="gray">
          <a:xfrm>
            <a:off x="3579813" y="3762375"/>
            <a:ext cx="2001837" cy="481013"/>
          </a:xfrm>
          <a:custGeom>
            <a:avLst/>
            <a:gdLst>
              <a:gd name="T0" fmla="*/ 6 w 1261"/>
              <a:gd name="T1" fmla="*/ 297 h 303"/>
              <a:gd name="T2" fmla="*/ 18 w 1261"/>
              <a:gd name="T3" fmla="*/ 174 h 303"/>
              <a:gd name="T4" fmla="*/ 171 w 1261"/>
              <a:gd name="T5" fmla="*/ 30 h 303"/>
              <a:gd name="T6" fmla="*/ 352 w 1261"/>
              <a:gd name="T7" fmla="*/ 13 h 303"/>
              <a:gd name="T8" fmla="*/ 922 w 1261"/>
              <a:gd name="T9" fmla="*/ 10 h 303"/>
              <a:gd name="T10" fmla="*/ 1061 w 1261"/>
              <a:gd name="T11" fmla="*/ 12 h 303"/>
              <a:gd name="T12" fmla="*/ 1251 w 1261"/>
              <a:gd name="T13" fmla="*/ 190 h 303"/>
              <a:gd name="T14" fmla="*/ 1257 w 1261"/>
              <a:gd name="T15" fmla="*/ 303 h 303"/>
              <a:gd name="T16" fmla="*/ 6 w 1261"/>
              <a:gd name="T17" fmla="*/ 29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rgbClr val="003399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9483" name="Text Box 43"/>
          <p:cNvSpPr txBox="1">
            <a:spLocks noChangeArrowheads="1"/>
          </p:cNvSpPr>
          <p:nvPr/>
        </p:nvSpPr>
        <p:spPr bwMode="gray">
          <a:xfrm>
            <a:off x="3563938" y="4441825"/>
            <a:ext cx="20113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err="1" smtClean="0">
                <a:solidFill>
                  <a:srgbClr val="1C1C1C"/>
                </a:solidFill>
                <a:latin typeface="Arial" charset="0"/>
              </a:rPr>
              <a:t>Інноваційність</a:t>
            </a:r>
            <a:endParaRPr lang="uk-UA" b="1" dirty="0" smtClean="0">
              <a:solidFill>
                <a:srgbClr val="1C1C1C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1C1C1C"/>
                </a:solidFill>
                <a:latin typeface="Arial" charset="0"/>
              </a:rPr>
              <a:t>Творчість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1C1C1C"/>
                </a:solidFill>
                <a:latin typeface="Arial" charset="0"/>
              </a:rPr>
              <a:t>Бачення перспектив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b="1" dirty="0" smtClean="0">
              <a:solidFill>
                <a:srgbClr val="1C1C1C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829484" name="AutoShape 44"/>
          <p:cNvSpPr>
            <a:spLocks noChangeArrowheads="1"/>
          </p:cNvSpPr>
          <p:nvPr/>
        </p:nvSpPr>
        <p:spPr bwMode="grayWhite">
          <a:xfrm rot="5400000">
            <a:off x="6192838" y="38417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67843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7843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9486" name="Freeform 46"/>
          <p:cNvSpPr>
            <a:spLocks/>
          </p:cNvSpPr>
          <p:nvPr/>
        </p:nvSpPr>
        <p:spPr bwMode="gray">
          <a:xfrm>
            <a:off x="6278563" y="3762375"/>
            <a:ext cx="2008187" cy="482600"/>
          </a:xfrm>
          <a:custGeom>
            <a:avLst/>
            <a:gdLst>
              <a:gd name="T0" fmla="*/ 0 w 1259"/>
              <a:gd name="T1" fmla="*/ 298 h 298"/>
              <a:gd name="T2" fmla="*/ 7 w 1259"/>
              <a:gd name="T3" fmla="*/ 171 h 298"/>
              <a:gd name="T4" fmla="*/ 166 w 1259"/>
              <a:gd name="T5" fmla="*/ 14 h 298"/>
              <a:gd name="T6" fmla="*/ 356 w 1259"/>
              <a:gd name="T7" fmla="*/ 13 h 298"/>
              <a:gd name="T8" fmla="*/ 922 w 1259"/>
              <a:gd name="T9" fmla="*/ 10 h 298"/>
              <a:gd name="T10" fmla="*/ 1060 w 1259"/>
              <a:gd name="T11" fmla="*/ 12 h 298"/>
              <a:gd name="T12" fmla="*/ 1249 w 1259"/>
              <a:gd name="T13" fmla="*/ 186 h 298"/>
              <a:gd name="T14" fmla="*/ 1255 w 1259"/>
              <a:gd name="T15" fmla="*/ 297 h 298"/>
              <a:gd name="T16" fmla="*/ 0 w 1259"/>
              <a:gd name="T17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9" h="298">
                <a:moveTo>
                  <a:pt x="0" y="298"/>
                </a:moveTo>
                <a:lnTo>
                  <a:pt x="7" y="171"/>
                </a:lnTo>
                <a:cubicBezTo>
                  <a:pt x="35" y="124"/>
                  <a:pt x="108" y="40"/>
                  <a:pt x="166" y="14"/>
                </a:cubicBezTo>
                <a:lnTo>
                  <a:pt x="356" y="13"/>
                </a:lnTo>
                <a:cubicBezTo>
                  <a:pt x="482" y="12"/>
                  <a:pt x="805" y="10"/>
                  <a:pt x="922" y="10"/>
                </a:cubicBezTo>
                <a:cubicBezTo>
                  <a:pt x="1039" y="10"/>
                  <a:pt x="988" y="0"/>
                  <a:pt x="1060" y="12"/>
                </a:cubicBezTo>
                <a:cubicBezTo>
                  <a:pt x="1132" y="24"/>
                  <a:pt x="1204" y="81"/>
                  <a:pt x="1249" y="186"/>
                </a:cubicBezTo>
                <a:cubicBezTo>
                  <a:pt x="1259" y="258"/>
                  <a:pt x="1255" y="297"/>
                  <a:pt x="1255" y="297"/>
                </a:cubicBezTo>
                <a:lnTo>
                  <a:pt x="0" y="298"/>
                </a:lnTo>
                <a:close/>
              </a:path>
            </a:pathLst>
          </a:custGeom>
          <a:solidFill>
            <a:srgbClr val="FCC70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29488" name="Text Box 48"/>
          <p:cNvSpPr txBox="1">
            <a:spLocks noChangeArrowheads="1"/>
          </p:cNvSpPr>
          <p:nvPr/>
        </p:nvSpPr>
        <p:spPr bwMode="gray">
          <a:xfrm>
            <a:off x="6269038" y="4441825"/>
            <a:ext cx="20113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1C1C1C"/>
                </a:solidFill>
                <a:latin typeface="Arial" charset="0"/>
              </a:rPr>
              <a:t>Довіра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1C1C1C"/>
                </a:solidFill>
                <a:latin typeface="Arial" charset="0"/>
              </a:rPr>
              <a:t>Співпраця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1C1C1C"/>
                </a:solidFill>
                <a:latin typeface="Arial" charset="0"/>
              </a:rPr>
              <a:t>Зацікавленість у результатах</a:t>
            </a:r>
            <a:endParaRPr lang="en-US" dirty="0" smtClean="0">
              <a:solidFill>
                <a:srgbClr val="1C1C1C"/>
              </a:solidFill>
              <a:latin typeface="Arial" charset="0"/>
            </a:endParaRPr>
          </a:p>
        </p:txBody>
      </p:sp>
      <p:grpSp>
        <p:nvGrpSpPr>
          <p:cNvPr id="829499" name="Group 59"/>
          <p:cNvGrpSpPr>
            <a:grpSpLocks/>
          </p:cNvGrpSpPr>
          <p:nvPr/>
        </p:nvGrpSpPr>
        <p:grpSpPr bwMode="auto">
          <a:xfrm>
            <a:off x="3381375" y="1787525"/>
            <a:ext cx="2382838" cy="538163"/>
            <a:chOff x="2251" y="1126"/>
            <a:chExt cx="1501" cy="339"/>
          </a:xfrm>
        </p:grpSpPr>
        <p:sp>
          <p:nvSpPr>
            <p:cNvPr id="829489" name="AutoShape 49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29490" name="AutoShape 50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CAEEC">
                    <a:alpha val="89999"/>
                  </a:srgbClr>
                </a:gs>
                <a:gs pos="50000">
                  <a:srgbClr val="ACAEEC">
                    <a:gamma/>
                    <a:tint val="33725"/>
                    <a:invGamma/>
                  </a:srgbClr>
                </a:gs>
                <a:gs pos="100000">
                  <a:srgbClr val="ACAEEC">
                    <a:alpha val="8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829491" name="Rectangle 51"/>
          <p:cNvSpPr>
            <a:spLocks noChangeArrowheads="1"/>
          </p:cNvSpPr>
          <p:nvPr/>
        </p:nvSpPr>
        <p:spPr bwMode="gray">
          <a:xfrm>
            <a:off x="3740985" y="1772816"/>
            <a:ext cx="16858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rgbClr val="1C1C1C"/>
                </a:solidFill>
                <a:latin typeface="Arial" charset="0"/>
              </a:rPr>
              <a:t>Вчитель</a:t>
            </a:r>
            <a:endParaRPr lang="en-US" sz="2800" b="1" dirty="0">
              <a:solidFill>
                <a:srgbClr val="1C1C1C"/>
              </a:solidFill>
              <a:latin typeface="Arial" charset="0"/>
            </a:endParaRPr>
          </a:p>
        </p:txBody>
      </p:sp>
      <p:grpSp>
        <p:nvGrpSpPr>
          <p:cNvPr id="829500" name="Group 60"/>
          <p:cNvGrpSpPr>
            <a:grpSpLocks/>
          </p:cNvGrpSpPr>
          <p:nvPr/>
        </p:nvGrpSpPr>
        <p:grpSpPr bwMode="auto">
          <a:xfrm>
            <a:off x="6108700" y="1787525"/>
            <a:ext cx="2384425" cy="538163"/>
            <a:chOff x="3969" y="1126"/>
            <a:chExt cx="1502" cy="339"/>
          </a:xfrm>
        </p:grpSpPr>
        <p:sp>
          <p:nvSpPr>
            <p:cNvPr id="829492" name="AutoShape 52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29493" name="AutoShape 53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CC">
                    <a:alpha val="89999"/>
                  </a:srgbClr>
                </a:gs>
                <a:gs pos="50000">
                  <a:srgbClr val="FFFFCC">
                    <a:gamma/>
                    <a:tint val="33725"/>
                    <a:invGamma/>
                  </a:srgbClr>
                </a:gs>
                <a:gs pos="100000">
                  <a:srgbClr val="FFFFCC">
                    <a:alpha val="8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829494" name="Rectangle 54"/>
          <p:cNvSpPr>
            <a:spLocks noChangeArrowheads="1"/>
          </p:cNvSpPr>
          <p:nvPr/>
        </p:nvSpPr>
        <p:spPr bwMode="gray">
          <a:xfrm>
            <a:off x="6592905" y="1772816"/>
            <a:ext cx="1441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solidFill>
                  <a:srgbClr val="1C1C1C"/>
                </a:solidFill>
                <a:latin typeface="Arial" charset="0"/>
              </a:rPr>
              <a:t>Батьки</a:t>
            </a:r>
            <a:endParaRPr lang="en-US" sz="2800" b="1" dirty="0">
              <a:solidFill>
                <a:srgbClr val="1C1C1C"/>
              </a:solidFill>
              <a:latin typeface="Arial" charset="0"/>
            </a:endParaRPr>
          </a:p>
        </p:txBody>
      </p:sp>
      <p:grpSp>
        <p:nvGrpSpPr>
          <p:cNvPr id="829498" name="Group 58"/>
          <p:cNvGrpSpPr>
            <a:grpSpLocks/>
          </p:cNvGrpSpPr>
          <p:nvPr/>
        </p:nvGrpSpPr>
        <p:grpSpPr bwMode="auto">
          <a:xfrm>
            <a:off x="688975" y="1787525"/>
            <a:ext cx="2384425" cy="538163"/>
            <a:chOff x="555" y="1126"/>
            <a:chExt cx="1502" cy="339"/>
          </a:xfrm>
        </p:grpSpPr>
        <p:sp>
          <p:nvSpPr>
            <p:cNvPr id="829495" name="AutoShape 55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29496" name="AutoShape 56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BD9BE">
                    <a:alpha val="89999"/>
                  </a:srgbClr>
                </a:gs>
                <a:gs pos="50000">
                  <a:srgbClr val="4BD9BE">
                    <a:gamma/>
                    <a:tint val="33725"/>
                    <a:invGamma/>
                  </a:srgbClr>
                </a:gs>
                <a:gs pos="100000">
                  <a:srgbClr val="4BD9BE">
                    <a:alpha val="8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829497" name="Rectangle 57"/>
          <p:cNvSpPr>
            <a:spLocks noChangeArrowheads="1"/>
          </p:cNvSpPr>
          <p:nvPr/>
        </p:nvSpPr>
        <p:spPr bwMode="gray">
          <a:xfrm>
            <a:off x="1266955" y="1772816"/>
            <a:ext cx="1253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1C1C1C"/>
                </a:solidFill>
                <a:latin typeface="Arial" charset="0"/>
              </a:rPr>
              <a:t>Учень</a:t>
            </a:r>
            <a:endParaRPr lang="en-US" sz="2800" b="1" dirty="0" smtClean="0">
              <a:solidFill>
                <a:srgbClr val="1C1C1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Суспільство знань – що це?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Суспільство знань -  це “купа комп'ютерів”  та старий контент?</a:t>
            </a:r>
          </a:p>
          <a:p>
            <a:pPr marL="0" indent="0">
              <a:buNone/>
            </a:pPr>
            <a:r>
              <a:rPr lang="uk-UA" sz="2400" dirty="0" smtClean="0"/>
              <a:t>Що головне : комп'ютери чи контент?</a:t>
            </a:r>
          </a:p>
          <a:p>
            <a:pPr marL="0" indent="0">
              <a:buNone/>
            </a:pPr>
            <a:r>
              <a:rPr lang="uk-UA" sz="2400" dirty="0" smtClean="0"/>
              <a:t>Хто головний: учень чи вчитель?</a:t>
            </a:r>
          </a:p>
          <a:p>
            <a:pPr marL="0" indent="0">
              <a:buNone/>
            </a:pPr>
            <a:r>
              <a:rPr lang="uk-UA" sz="2400" dirty="0" smtClean="0"/>
              <a:t>Чому сьогодні ми  всі говоримо про </a:t>
            </a:r>
            <a:r>
              <a:rPr lang="uk-UA" sz="2400" dirty="0" err="1" smtClean="0"/>
              <a:t>“інших”</a:t>
            </a:r>
            <a:r>
              <a:rPr lang="uk-UA" sz="2400" dirty="0" smtClean="0"/>
              <a:t> дітей? Для них має бути “ </a:t>
            </a:r>
            <a:r>
              <a:rPr lang="uk-UA" sz="2400" dirty="0" err="1" smtClean="0"/>
              <a:t>інший”</a:t>
            </a:r>
            <a:r>
              <a:rPr lang="uk-UA" sz="2400" dirty="0" smtClean="0"/>
              <a:t> контент?</a:t>
            </a:r>
          </a:p>
          <a:p>
            <a:pPr marL="0" indent="0">
              <a:buNone/>
            </a:pPr>
            <a:r>
              <a:rPr lang="uk-UA" sz="2400" dirty="0" smtClean="0"/>
              <a:t>А вчитель сьогодні “інший” чи має бути таким же?</a:t>
            </a:r>
          </a:p>
          <a:p>
            <a:pPr marL="0" indent="0">
              <a:buNone/>
            </a:pPr>
            <a:r>
              <a:rPr lang="uk-UA" sz="2400" dirty="0" smtClean="0"/>
              <a:t>Де брати комп'ютери, коли за вікном та в школі криза та тече дах?</a:t>
            </a:r>
          </a:p>
          <a:p>
            <a:pPr marL="0" indent="0">
              <a:buNone/>
            </a:pPr>
            <a:r>
              <a:rPr lang="uk-UA" sz="2400" dirty="0" smtClean="0"/>
              <a:t>Як будувати новий контент?</a:t>
            </a:r>
          </a:p>
          <a:p>
            <a:endParaRPr lang="uk-U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9740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29308" y="1592209"/>
            <a:ext cx="529952" cy="50523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?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3528" y="2348880"/>
            <a:ext cx="529952" cy="50523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?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7748" y="2851762"/>
            <a:ext cx="529952" cy="50523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?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1968" y="3354644"/>
            <a:ext cx="529952" cy="50523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?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6188" y="4075898"/>
            <a:ext cx="529952" cy="50523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?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00408" y="4581128"/>
            <a:ext cx="529952" cy="50523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?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88592" y="5301208"/>
            <a:ext cx="529952" cy="50523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?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0408" y="5949280"/>
            <a:ext cx="529952" cy="50523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?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56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Які з навичок 21 століття ми вміємо формувати у дітей?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Інформаційна грамотність</a:t>
            </a:r>
          </a:p>
          <a:p>
            <a:r>
              <a:rPr lang="uk-UA" dirty="0" smtClean="0"/>
              <a:t>Висока продуктивність праці</a:t>
            </a:r>
          </a:p>
          <a:p>
            <a:r>
              <a:rPr lang="uk-UA" dirty="0" smtClean="0"/>
              <a:t>Винахідливе аналітичне мислення</a:t>
            </a:r>
          </a:p>
          <a:p>
            <a:r>
              <a:rPr lang="uk-UA" dirty="0" smtClean="0"/>
              <a:t>Швидкий пошук та обробка інформації</a:t>
            </a:r>
          </a:p>
          <a:p>
            <a:r>
              <a:rPr lang="uk-UA" dirty="0" smtClean="0"/>
              <a:t>Ефективне спілкування</a:t>
            </a:r>
          </a:p>
          <a:p>
            <a:r>
              <a:rPr lang="uk-UA" dirty="0" err="1" smtClean="0"/>
              <a:t>Проактивне</a:t>
            </a:r>
            <a:r>
              <a:rPr lang="uk-UA" dirty="0" smtClean="0"/>
              <a:t> творче ставлення до справи</a:t>
            </a:r>
          </a:p>
          <a:p>
            <a:r>
              <a:rPr lang="uk-UA" dirty="0" smtClean="0"/>
              <a:t>Робота у проектах </a:t>
            </a:r>
          </a:p>
          <a:p>
            <a:r>
              <a:rPr lang="uk-UA" dirty="0" smtClean="0"/>
              <a:t>Робота у команді</a:t>
            </a:r>
          </a:p>
          <a:p>
            <a:r>
              <a:rPr lang="uk-UA" dirty="0" smtClean="0"/>
              <a:t>Вирішення проблем</a:t>
            </a:r>
          </a:p>
          <a:p>
            <a:r>
              <a:rPr lang="uk-UA" dirty="0" smtClean="0"/>
              <a:t>Вміння брати відповідальність  на себе</a:t>
            </a:r>
          </a:p>
          <a:p>
            <a:r>
              <a:rPr lang="uk-UA" dirty="0" smtClean="0"/>
              <a:t>Життєві компетентності</a:t>
            </a:r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6400"/>
            <a:ext cx="79740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7020272" y="1916832"/>
            <a:ext cx="1080120" cy="11521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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992168" y="3645024"/>
            <a:ext cx="1080120" cy="115212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?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7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89768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Етапи використання ІКТ на уроках вчителями</a:t>
            </a:r>
            <a:r>
              <a:rPr lang="en-US" b="1" dirty="0" smtClean="0"/>
              <a:t> </a:t>
            </a:r>
            <a:r>
              <a:rPr lang="uk-UA" b="1" dirty="0" smtClean="0"/>
              <a:t>(із досвіду)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Фрагментарно</a:t>
            </a:r>
          </a:p>
          <a:p>
            <a:r>
              <a:rPr lang="uk-UA" sz="2400" dirty="0" smtClean="0"/>
              <a:t>Систематично, але в рамках старої освітньої парадигми </a:t>
            </a:r>
            <a:r>
              <a:rPr lang="uk-UA" sz="2400" dirty="0" err="1" smtClean="0"/>
              <a:t>знаннєвої</a:t>
            </a:r>
            <a:r>
              <a:rPr lang="uk-UA" sz="2400" dirty="0" smtClean="0"/>
              <a:t>) – використовує лише вчитель для трансляції знань. При цьому роль вчителя не помінялась</a:t>
            </a:r>
          </a:p>
          <a:p>
            <a:r>
              <a:rPr lang="uk-UA" sz="2400" dirty="0" smtClean="0"/>
              <a:t>Учні фрагментарно використовують ІКТ для здійснення зворотного зв'язку</a:t>
            </a:r>
          </a:p>
          <a:p>
            <a:r>
              <a:rPr lang="uk-UA" sz="2400" dirty="0"/>
              <a:t>Відбувається інтеграція ІКТ у навчальний процес</a:t>
            </a:r>
          </a:p>
          <a:p>
            <a:r>
              <a:rPr lang="uk-UA" sz="2400" dirty="0" smtClean="0"/>
              <a:t>Учні ефективно використовують ІКТ для створення нових знань та співпраці</a:t>
            </a:r>
          </a:p>
        </p:txBody>
      </p:sp>
      <p:sp>
        <p:nvSpPr>
          <p:cNvPr id="4" name="Овал 3"/>
          <p:cNvSpPr/>
          <p:nvPr/>
        </p:nvSpPr>
        <p:spPr>
          <a:xfrm>
            <a:off x="323528" y="2174528"/>
            <a:ext cx="432048" cy="499988"/>
          </a:xfrm>
          <a:prstGeom prst="ellipse">
            <a:avLst/>
          </a:prstGeom>
          <a:gradFill>
            <a:gsLst>
              <a:gs pos="50000">
                <a:srgbClr val="C0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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528" y="1556792"/>
            <a:ext cx="432048" cy="49998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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3140968"/>
            <a:ext cx="432048" cy="499988"/>
          </a:xfrm>
          <a:prstGeom prst="ellipse">
            <a:avLst/>
          </a:prstGeom>
          <a:gradFill>
            <a:gsLst>
              <a:gs pos="50000">
                <a:srgbClr val="C00000">
                  <a:alpha val="54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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528" y="4005064"/>
            <a:ext cx="432048" cy="499988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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3528" y="4653136"/>
            <a:ext cx="432048" cy="4999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ebdings"/>
              </a:rPr>
              <a:t>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0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6"/>
          <p:cNvSpPr txBox="1">
            <a:spLocks noChangeArrowheads="1"/>
          </p:cNvSpPr>
          <p:nvPr/>
        </p:nvSpPr>
        <p:spPr bwMode="auto">
          <a:xfrm>
            <a:off x="6778848" y="2795608"/>
            <a:ext cx="20254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uk-UA" b="1" dirty="0" err="1" smtClean="0">
                <a:solidFill>
                  <a:srgbClr val="292929"/>
                </a:solidFill>
              </a:rPr>
              <a:t>Компетентнісний</a:t>
            </a:r>
            <a:r>
              <a:rPr lang="uk-UA" b="1" dirty="0" smtClean="0">
                <a:solidFill>
                  <a:srgbClr val="292929"/>
                </a:solidFill>
              </a:rPr>
              <a:t> підхід</a:t>
            </a:r>
            <a:endParaRPr lang="en-GB" b="1" dirty="0">
              <a:solidFill>
                <a:srgbClr val="292929"/>
              </a:solidFill>
            </a:endParaRPr>
          </a:p>
        </p:txBody>
      </p:sp>
      <p:sp>
        <p:nvSpPr>
          <p:cNvPr id="233476" name="Text Box 44"/>
          <p:cNvSpPr txBox="1">
            <a:spLocks noChangeArrowheads="1"/>
          </p:cNvSpPr>
          <p:nvPr/>
        </p:nvSpPr>
        <p:spPr bwMode="auto">
          <a:xfrm>
            <a:off x="387350" y="2689391"/>
            <a:ext cx="18803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b="1" dirty="0" smtClean="0">
                <a:solidFill>
                  <a:srgbClr val="292929"/>
                </a:solidFill>
              </a:rPr>
              <a:t>Особистісно-зорієнтований підхід</a:t>
            </a:r>
            <a:endParaRPr lang="en-GB" b="1" dirty="0">
              <a:solidFill>
                <a:srgbClr val="292929"/>
              </a:solidFill>
            </a:endParaRPr>
          </a:p>
        </p:txBody>
      </p:sp>
      <p:pic>
        <p:nvPicPr>
          <p:cNvPr id="233477" name="Picture 5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91138"/>
            <a:ext cx="428783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8" name="Freeform 6"/>
          <p:cNvSpPr>
            <a:spLocks/>
          </p:cNvSpPr>
          <p:nvPr/>
        </p:nvSpPr>
        <p:spPr bwMode="gray">
          <a:xfrm rot="3600000">
            <a:off x="3702050" y="3108325"/>
            <a:ext cx="1841500" cy="2781300"/>
          </a:xfrm>
          <a:custGeom>
            <a:avLst/>
            <a:gdLst>
              <a:gd name="T0" fmla="*/ 688 w 794"/>
              <a:gd name="T1" fmla="*/ 9 h 1200"/>
              <a:gd name="T2" fmla="*/ 602 w 794"/>
              <a:gd name="T3" fmla="*/ 59 h 1200"/>
              <a:gd name="T4" fmla="*/ 598 w 794"/>
              <a:gd name="T5" fmla="*/ 57 h 1200"/>
              <a:gd name="T6" fmla="*/ 592 w 794"/>
              <a:gd name="T7" fmla="*/ 40 h 1200"/>
              <a:gd name="T8" fmla="*/ 589 w 794"/>
              <a:gd name="T9" fmla="*/ 19 h 1200"/>
              <a:gd name="T10" fmla="*/ 548 w 794"/>
              <a:gd name="T11" fmla="*/ 8 h 1200"/>
              <a:gd name="T12" fmla="*/ 537 w 794"/>
              <a:gd name="T13" fmla="*/ 49 h 1200"/>
              <a:gd name="T14" fmla="*/ 553 w 794"/>
              <a:gd name="T15" fmla="*/ 62 h 1200"/>
              <a:gd name="T16" fmla="*/ 553 w 794"/>
              <a:gd name="T17" fmla="*/ 62 h 1200"/>
              <a:gd name="T18" fmla="*/ 565 w 794"/>
              <a:gd name="T19" fmla="*/ 76 h 1200"/>
              <a:gd name="T20" fmla="*/ 565 w 794"/>
              <a:gd name="T21" fmla="*/ 80 h 1200"/>
              <a:gd name="T22" fmla="*/ 477 w 794"/>
              <a:gd name="T23" fmla="*/ 131 h 1200"/>
              <a:gd name="T24" fmla="*/ 551 w 794"/>
              <a:gd name="T25" fmla="*/ 406 h 1200"/>
              <a:gd name="T26" fmla="*/ 477 w 794"/>
              <a:gd name="T27" fmla="*/ 681 h 1200"/>
              <a:gd name="T28" fmla="*/ 0 w 794"/>
              <a:gd name="T29" fmla="*/ 957 h 1200"/>
              <a:gd name="T30" fmla="*/ 0 w 794"/>
              <a:gd name="T31" fmla="*/ 1047 h 1200"/>
              <a:gd name="T32" fmla="*/ 0 w 794"/>
              <a:gd name="T33" fmla="*/ 1058 h 1200"/>
              <a:gd name="T34" fmla="*/ 4 w 794"/>
              <a:gd name="T35" fmla="*/ 1060 h 1200"/>
              <a:gd name="T36" fmla="*/ 22 w 794"/>
              <a:gd name="T37" fmla="*/ 1056 h 1200"/>
              <a:gd name="T38" fmla="*/ 22 w 794"/>
              <a:gd name="T39" fmla="*/ 1056 h 1200"/>
              <a:gd name="T40" fmla="*/ 42 w 794"/>
              <a:gd name="T41" fmla="*/ 1049 h 1200"/>
              <a:gd name="T42" fmla="*/ 71 w 794"/>
              <a:gd name="T43" fmla="*/ 1079 h 1200"/>
              <a:gd name="T44" fmla="*/ 42 w 794"/>
              <a:gd name="T45" fmla="*/ 1110 h 1200"/>
              <a:gd name="T46" fmla="*/ 22 w 794"/>
              <a:gd name="T47" fmla="*/ 1102 h 1200"/>
              <a:gd name="T48" fmla="*/ 4 w 794"/>
              <a:gd name="T49" fmla="*/ 1099 h 1200"/>
              <a:gd name="T50" fmla="*/ 0 w 794"/>
              <a:gd name="T51" fmla="*/ 1101 h 1200"/>
              <a:gd name="T52" fmla="*/ 0 w 794"/>
              <a:gd name="T53" fmla="*/ 1108 h 1200"/>
              <a:gd name="T54" fmla="*/ 0 w 794"/>
              <a:gd name="T55" fmla="*/ 1200 h 1200"/>
              <a:gd name="T56" fmla="*/ 688 w 794"/>
              <a:gd name="T57" fmla="*/ 803 h 1200"/>
              <a:gd name="T58" fmla="*/ 794 w 794"/>
              <a:gd name="T59" fmla="*/ 406 h 1200"/>
              <a:gd name="T60" fmla="*/ 688 w 794"/>
              <a:gd name="T61" fmla="*/ 9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94" h="1200">
                <a:moveTo>
                  <a:pt x="688" y="9"/>
                </a:moveTo>
                <a:cubicBezTo>
                  <a:pt x="602" y="59"/>
                  <a:pt x="602" y="59"/>
                  <a:pt x="602" y="59"/>
                </a:cubicBezTo>
                <a:cubicBezTo>
                  <a:pt x="601" y="58"/>
                  <a:pt x="600" y="58"/>
                  <a:pt x="598" y="57"/>
                </a:cubicBezTo>
                <a:cubicBezTo>
                  <a:pt x="593" y="53"/>
                  <a:pt x="590" y="45"/>
                  <a:pt x="592" y="40"/>
                </a:cubicBezTo>
                <a:cubicBezTo>
                  <a:pt x="594" y="33"/>
                  <a:pt x="593" y="25"/>
                  <a:pt x="589" y="19"/>
                </a:cubicBezTo>
                <a:cubicBezTo>
                  <a:pt x="581" y="5"/>
                  <a:pt x="563" y="0"/>
                  <a:pt x="548" y="8"/>
                </a:cubicBezTo>
                <a:cubicBezTo>
                  <a:pt x="534" y="17"/>
                  <a:pt x="529" y="35"/>
                  <a:pt x="537" y="49"/>
                </a:cubicBezTo>
                <a:cubicBezTo>
                  <a:pt x="540" y="56"/>
                  <a:pt x="546" y="60"/>
                  <a:pt x="553" y="62"/>
                </a:cubicBezTo>
                <a:cubicBezTo>
                  <a:pt x="553" y="62"/>
                  <a:pt x="553" y="62"/>
                  <a:pt x="553" y="62"/>
                </a:cubicBezTo>
                <a:cubicBezTo>
                  <a:pt x="559" y="63"/>
                  <a:pt x="564" y="69"/>
                  <a:pt x="565" y="76"/>
                </a:cubicBezTo>
                <a:cubicBezTo>
                  <a:pt x="565" y="78"/>
                  <a:pt x="565" y="79"/>
                  <a:pt x="565" y="80"/>
                </a:cubicBezTo>
                <a:cubicBezTo>
                  <a:pt x="477" y="131"/>
                  <a:pt x="477" y="131"/>
                  <a:pt x="477" y="131"/>
                </a:cubicBezTo>
                <a:cubicBezTo>
                  <a:pt x="524" y="212"/>
                  <a:pt x="551" y="306"/>
                  <a:pt x="551" y="406"/>
                </a:cubicBezTo>
                <a:cubicBezTo>
                  <a:pt x="551" y="507"/>
                  <a:pt x="524" y="601"/>
                  <a:pt x="477" y="681"/>
                </a:cubicBezTo>
                <a:cubicBezTo>
                  <a:pt x="382" y="846"/>
                  <a:pt x="204" y="957"/>
                  <a:pt x="0" y="957"/>
                </a:cubicBezTo>
                <a:cubicBezTo>
                  <a:pt x="0" y="1047"/>
                  <a:pt x="0" y="1047"/>
                  <a:pt x="0" y="1047"/>
                </a:cubicBezTo>
                <a:cubicBezTo>
                  <a:pt x="0" y="1058"/>
                  <a:pt x="0" y="1058"/>
                  <a:pt x="0" y="1058"/>
                </a:cubicBezTo>
                <a:cubicBezTo>
                  <a:pt x="2" y="1058"/>
                  <a:pt x="3" y="1059"/>
                  <a:pt x="4" y="1060"/>
                </a:cubicBezTo>
                <a:cubicBezTo>
                  <a:pt x="10" y="1063"/>
                  <a:pt x="18" y="1061"/>
                  <a:pt x="22" y="1056"/>
                </a:cubicBezTo>
                <a:cubicBezTo>
                  <a:pt x="22" y="1056"/>
                  <a:pt x="22" y="1056"/>
                  <a:pt x="22" y="1056"/>
                </a:cubicBezTo>
                <a:cubicBezTo>
                  <a:pt x="27" y="1052"/>
                  <a:pt x="34" y="1049"/>
                  <a:pt x="42" y="1049"/>
                </a:cubicBezTo>
                <a:cubicBezTo>
                  <a:pt x="58" y="1049"/>
                  <a:pt x="71" y="1063"/>
                  <a:pt x="71" y="1079"/>
                </a:cubicBezTo>
                <a:cubicBezTo>
                  <a:pt x="71" y="1096"/>
                  <a:pt x="58" y="1110"/>
                  <a:pt x="42" y="1110"/>
                </a:cubicBezTo>
                <a:cubicBezTo>
                  <a:pt x="34" y="1110"/>
                  <a:pt x="27" y="1107"/>
                  <a:pt x="22" y="1102"/>
                </a:cubicBezTo>
                <a:cubicBezTo>
                  <a:pt x="18" y="1097"/>
                  <a:pt x="10" y="1096"/>
                  <a:pt x="4" y="1099"/>
                </a:cubicBezTo>
                <a:cubicBezTo>
                  <a:pt x="3" y="1099"/>
                  <a:pt x="2" y="1100"/>
                  <a:pt x="0" y="110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294" y="1200"/>
                  <a:pt x="551" y="1040"/>
                  <a:pt x="688" y="803"/>
                </a:cubicBezTo>
                <a:cubicBezTo>
                  <a:pt x="755" y="686"/>
                  <a:pt x="794" y="551"/>
                  <a:pt x="794" y="406"/>
                </a:cubicBezTo>
                <a:cubicBezTo>
                  <a:pt x="794" y="262"/>
                  <a:pt x="755" y="126"/>
                  <a:pt x="688" y="9"/>
                </a:cubicBezTo>
                <a:close/>
              </a:path>
            </a:pathLst>
          </a:custGeom>
          <a:gradFill rotWithShape="1">
            <a:gsLst>
              <a:gs pos="0">
                <a:srgbClr val="A90404">
                  <a:gamma/>
                  <a:shade val="54902"/>
                  <a:invGamma/>
                </a:srgbClr>
              </a:gs>
              <a:gs pos="50000">
                <a:srgbClr val="A90404"/>
              </a:gs>
              <a:gs pos="100000">
                <a:srgbClr val="A90404">
                  <a:gamma/>
                  <a:shade val="54902"/>
                  <a:invGamma/>
                </a:srgbClr>
              </a:gs>
            </a:gsLst>
            <a:lin ang="5400000" scaled="1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3479" name="Freeform 7"/>
          <p:cNvSpPr>
            <a:spLocks/>
          </p:cNvSpPr>
          <p:nvPr/>
        </p:nvSpPr>
        <p:spPr bwMode="gray">
          <a:xfrm rot="3600000">
            <a:off x="2734469" y="1605756"/>
            <a:ext cx="2003425" cy="2760663"/>
          </a:xfrm>
          <a:custGeom>
            <a:avLst/>
            <a:gdLst>
              <a:gd name="T0" fmla="*/ 835 w 864"/>
              <a:gd name="T1" fmla="*/ 1040 h 1191"/>
              <a:gd name="T2" fmla="*/ 815 w 864"/>
              <a:gd name="T3" fmla="*/ 1047 h 1191"/>
              <a:gd name="T4" fmla="*/ 815 w 864"/>
              <a:gd name="T5" fmla="*/ 1047 h 1191"/>
              <a:gd name="T6" fmla="*/ 797 w 864"/>
              <a:gd name="T7" fmla="*/ 1051 h 1191"/>
              <a:gd name="T8" fmla="*/ 793 w 864"/>
              <a:gd name="T9" fmla="*/ 1049 h 1191"/>
              <a:gd name="T10" fmla="*/ 793 w 864"/>
              <a:gd name="T11" fmla="*/ 1038 h 1191"/>
              <a:gd name="T12" fmla="*/ 793 w 864"/>
              <a:gd name="T13" fmla="*/ 948 h 1191"/>
              <a:gd name="T14" fmla="*/ 317 w 864"/>
              <a:gd name="T15" fmla="*/ 672 h 1191"/>
              <a:gd name="T16" fmla="*/ 243 w 864"/>
              <a:gd name="T17" fmla="*/ 397 h 1191"/>
              <a:gd name="T18" fmla="*/ 317 w 864"/>
              <a:gd name="T19" fmla="*/ 122 h 1191"/>
              <a:gd name="T20" fmla="*/ 231 w 864"/>
              <a:gd name="T21" fmla="*/ 73 h 1191"/>
              <a:gd name="T22" fmla="*/ 228 w 864"/>
              <a:gd name="T23" fmla="*/ 75 h 1191"/>
              <a:gd name="T24" fmla="*/ 221 w 864"/>
              <a:gd name="T25" fmla="*/ 92 h 1191"/>
              <a:gd name="T26" fmla="*/ 221 w 864"/>
              <a:gd name="T27" fmla="*/ 92 h 1191"/>
              <a:gd name="T28" fmla="*/ 218 w 864"/>
              <a:gd name="T29" fmla="*/ 113 h 1191"/>
              <a:gd name="T30" fmla="*/ 177 w 864"/>
              <a:gd name="T31" fmla="*/ 123 h 1191"/>
              <a:gd name="T32" fmla="*/ 166 w 864"/>
              <a:gd name="T33" fmla="*/ 82 h 1191"/>
              <a:gd name="T34" fmla="*/ 182 w 864"/>
              <a:gd name="T35" fmla="*/ 69 h 1191"/>
              <a:gd name="T36" fmla="*/ 194 w 864"/>
              <a:gd name="T37" fmla="*/ 55 h 1191"/>
              <a:gd name="T38" fmla="*/ 194 w 864"/>
              <a:gd name="T39" fmla="*/ 51 h 1191"/>
              <a:gd name="T40" fmla="*/ 106 w 864"/>
              <a:gd name="T41" fmla="*/ 0 h 1191"/>
              <a:gd name="T42" fmla="*/ 0 w 864"/>
              <a:gd name="T43" fmla="*/ 397 h 1191"/>
              <a:gd name="T44" fmla="*/ 106 w 864"/>
              <a:gd name="T45" fmla="*/ 794 h 1191"/>
              <a:gd name="T46" fmla="*/ 793 w 864"/>
              <a:gd name="T47" fmla="*/ 1191 h 1191"/>
              <a:gd name="T48" fmla="*/ 793 w 864"/>
              <a:gd name="T49" fmla="*/ 1099 h 1191"/>
              <a:gd name="T50" fmla="*/ 793 w 864"/>
              <a:gd name="T51" fmla="*/ 1092 h 1191"/>
              <a:gd name="T52" fmla="*/ 797 w 864"/>
              <a:gd name="T53" fmla="*/ 1090 h 1191"/>
              <a:gd name="T54" fmla="*/ 815 w 864"/>
              <a:gd name="T55" fmla="*/ 1093 h 1191"/>
              <a:gd name="T56" fmla="*/ 835 w 864"/>
              <a:gd name="T57" fmla="*/ 1101 h 1191"/>
              <a:gd name="T58" fmla="*/ 864 w 864"/>
              <a:gd name="T59" fmla="*/ 1070 h 1191"/>
              <a:gd name="T60" fmla="*/ 835 w 864"/>
              <a:gd name="T61" fmla="*/ 104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64" h="1191">
                <a:moveTo>
                  <a:pt x="835" y="1040"/>
                </a:moveTo>
                <a:cubicBezTo>
                  <a:pt x="827" y="1040"/>
                  <a:pt x="820" y="1043"/>
                  <a:pt x="815" y="1047"/>
                </a:cubicBezTo>
                <a:cubicBezTo>
                  <a:pt x="815" y="1047"/>
                  <a:pt x="815" y="1047"/>
                  <a:pt x="815" y="1047"/>
                </a:cubicBezTo>
                <a:cubicBezTo>
                  <a:pt x="811" y="1052"/>
                  <a:pt x="803" y="1054"/>
                  <a:pt x="797" y="1051"/>
                </a:cubicBezTo>
                <a:cubicBezTo>
                  <a:pt x="796" y="1050"/>
                  <a:pt x="795" y="1049"/>
                  <a:pt x="793" y="1049"/>
                </a:cubicBezTo>
                <a:cubicBezTo>
                  <a:pt x="793" y="1038"/>
                  <a:pt x="793" y="1038"/>
                  <a:pt x="793" y="1038"/>
                </a:cubicBezTo>
                <a:cubicBezTo>
                  <a:pt x="793" y="948"/>
                  <a:pt x="793" y="948"/>
                  <a:pt x="793" y="948"/>
                </a:cubicBezTo>
                <a:cubicBezTo>
                  <a:pt x="590" y="948"/>
                  <a:pt x="412" y="837"/>
                  <a:pt x="317" y="672"/>
                </a:cubicBezTo>
                <a:cubicBezTo>
                  <a:pt x="270" y="592"/>
                  <a:pt x="243" y="498"/>
                  <a:pt x="243" y="397"/>
                </a:cubicBezTo>
                <a:cubicBezTo>
                  <a:pt x="243" y="297"/>
                  <a:pt x="270" y="203"/>
                  <a:pt x="317" y="122"/>
                </a:cubicBezTo>
                <a:cubicBezTo>
                  <a:pt x="231" y="73"/>
                  <a:pt x="231" y="73"/>
                  <a:pt x="231" y="73"/>
                </a:cubicBezTo>
                <a:cubicBezTo>
                  <a:pt x="230" y="73"/>
                  <a:pt x="229" y="74"/>
                  <a:pt x="228" y="75"/>
                </a:cubicBezTo>
                <a:cubicBezTo>
                  <a:pt x="222" y="79"/>
                  <a:pt x="219" y="86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3" y="99"/>
                  <a:pt x="222" y="106"/>
                  <a:pt x="218" y="113"/>
                </a:cubicBezTo>
                <a:cubicBezTo>
                  <a:pt x="210" y="127"/>
                  <a:pt x="192" y="131"/>
                  <a:pt x="177" y="123"/>
                </a:cubicBezTo>
                <a:cubicBezTo>
                  <a:pt x="163" y="115"/>
                  <a:pt x="158" y="96"/>
                  <a:pt x="166" y="82"/>
                </a:cubicBezTo>
                <a:cubicBezTo>
                  <a:pt x="169" y="76"/>
                  <a:pt x="175" y="71"/>
                  <a:pt x="182" y="69"/>
                </a:cubicBezTo>
                <a:cubicBezTo>
                  <a:pt x="188" y="68"/>
                  <a:pt x="193" y="62"/>
                  <a:pt x="194" y="55"/>
                </a:cubicBezTo>
                <a:cubicBezTo>
                  <a:pt x="194" y="54"/>
                  <a:pt x="194" y="52"/>
                  <a:pt x="194" y="51"/>
                </a:cubicBezTo>
                <a:cubicBezTo>
                  <a:pt x="106" y="0"/>
                  <a:pt x="106" y="0"/>
                  <a:pt x="106" y="0"/>
                </a:cubicBezTo>
                <a:cubicBezTo>
                  <a:pt x="38" y="117"/>
                  <a:pt x="0" y="253"/>
                  <a:pt x="0" y="397"/>
                </a:cubicBezTo>
                <a:cubicBezTo>
                  <a:pt x="0" y="542"/>
                  <a:pt x="38" y="677"/>
                  <a:pt x="106" y="794"/>
                </a:cubicBezTo>
                <a:cubicBezTo>
                  <a:pt x="243" y="1031"/>
                  <a:pt x="500" y="1191"/>
                  <a:pt x="793" y="1191"/>
                </a:cubicBezTo>
                <a:cubicBezTo>
                  <a:pt x="793" y="1099"/>
                  <a:pt x="793" y="1099"/>
                  <a:pt x="793" y="1099"/>
                </a:cubicBezTo>
                <a:cubicBezTo>
                  <a:pt x="793" y="1092"/>
                  <a:pt x="793" y="1092"/>
                  <a:pt x="793" y="1092"/>
                </a:cubicBezTo>
                <a:cubicBezTo>
                  <a:pt x="795" y="1091"/>
                  <a:pt x="796" y="1090"/>
                  <a:pt x="797" y="1090"/>
                </a:cubicBezTo>
                <a:cubicBezTo>
                  <a:pt x="803" y="1087"/>
                  <a:pt x="811" y="1088"/>
                  <a:pt x="815" y="1093"/>
                </a:cubicBezTo>
                <a:cubicBezTo>
                  <a:pt x="820" y="1098"/>
                  <a:pt x="827" y="1101"/>
                  <a:pt x="835" y="1101"/>
                </a:cubicBezTo>
                <a:cubicBezTo>
                  <a:pt x="851" y="1101"/>
                  <a:pt x="864" y="1087"/>
                  <a:pt x="864" y="1070"/>
                </a:cubicBezTo>
                <a:cubicBezTo>
                  <a:pt x="864" y="1054"/>
                  <a:pt x="851" y="1040"/>
                  <a:pt x="835" y="1040"/>
                </a:cubicBezTo>
                <a:close/>
              </a:path>
            </a:pathLst>
          </a:custGeom>
          <a:gradFill rotWithShape="1">
            <a:gsLst>
              <a:gs pos="0">
                <a:srgbClr val="A90404">
                  <a:gamma/>
                  <a:shade val="54902"/>
                  <a:invGamma/>
                </a:srgbClr>
              </a:gs>
              <a:gs pos="50000">
                <a:srgbClr val="A90404"/>
              </a:gs>
              <a:gs pos="100000">
                <a:srgbClr val="A90404">
                  <a:gamma/>
                  <a:shade val="54902"/>
                  <a:invGamma/>
                </a:srgbClr>
              </a:gs>
            </a:gsLst>
            <a:lin ang="5400000" scaled="1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3480" name="Freeform 8"/>
          <p:cNvSpPr>
            <a:spLocks/>
          </p:cNvSpPr>
          <p:nvPr/>
        </p:nvSpPr>
        <p:spPr bwMode="gray">
          <a:xfrm rot="3600000">
            <a:off x="4019550" y="2255838"/>
            <a:ext cx="3190875" cy="1219200"/>
          </a:xfrm>
          <a:custGeom>
            <a:avLst/>
            <a:gdLst>
              <a:gd name="T0" fmla="*/ 1164 w 1375"/>
              <a:gd name="T1" fmla="*/ 518 h 527"/>
              <a:gd name="T2" fmla="*/ 1252 w 1375"/>
              <a:gd name="T3" fmla="*/ 467 h 527"/>
              <a:gd name="T4" fmla="*/ 1252 w 1375"/>
              <a:gd name="T5" fmla="*/ 463 h 527"/>
              <a:gd name="T6" fmla="*/ 1240 w 1375"/>
              <a:gd name="T7" fmla="*/ 449 h 527"/>
              <a:gd name="T8" fmla="*/ 1240 w 1375"/>
              <a:gd name="T9" fmla="*/ 449 h 527"/>
              <a:gd name="T10" fmla="*/ 1224 w 1375"/>
              <a:gd name="T11" fmla="*/ 436 h 527"/>
              <a:gd name="T12" fmla="*/ 1235 w 1375"/>
              <a:gd name="T13" fmla="*/ 395 h 527"/>
              <a:gd name="T14" fmla="*/ 1276 w 1375"/>
              <a:gd name="T15" fmla="*/ 406 h 527"/>
              <a:gd name="T16" fmla="*/ 1279 w 1375"/>
              <a:gd name="T17" fmla="*/ 427 h 527"/>
              <a:gd name="T18" fmla="*/ 1285 w 1375"/>
              <a:gd name="T19" fmla="*/ 444 h 527"/>
              <a:gd name="T20" fmla="*/ 1289 w 1375"/>
              <a:gd name="T21" fmla="*/ 446 h 527"/>
              <a:gd name="T22" fmla="*/ 1375 w 1375"/>
              <a:gd name="T23" fmla="*/ 396 h 527"/>
              <a:gd name="T24" fmla="*/ 687 w 1375"/>
              <a:gd name="T25" fmla="*/ 0 h 527"/>
              <a:gd name="T26" fmla="*/ 0 w 1375"/>
              <a:gd name="T27" fmla="*/ 396 h 527"/>
              <a:gd name="T28" fmla="*/ 88 w 1375"/>
              <a:gd name="T29" fmla="*/ 447 h 527"/>
              <a:gd name="T30" fmla="*/ 88 w 1375"/>
              <a:gd name="T31" fmla="*/ 451 h 527"/>
              <a:gd name="T32" fmla="*/ 76 w 1375"/>
              <a:gd name="T33" fmla="*/ 465 h 527"/>
              <a:gd name="T34" fmla="*/ 60 w 1375"/>
              <a:gd name="T35" fmla="*/ 478 h 527"/>
              <a:gd name="T36" fmla="*/ 71 w 1375"/>
              <a:gd name="T37" fmla="*/ 519 h 527"/>
              <a:gd name="T38" fmla="*/ 112 w 1375"/>
              <a:gd name="T39" fmla="*/ 509 h 527"/>
              <a:gd name="T40" fmla="*/ 115 w 1375"/>
              <a:gd name="T41" fmla="*/ 488 h 527"/>
              <a:gd name="T42" fmla="*/ 115 w 1375"/>
              <a:gd name="T43" fmla="*/ 488 h 527"/>
              <a:gd name="T44" fmla="*/ 122 w 1375"/>
              <a:gd name="T45" fmla="*/ 471 h 527"/>
              <a:gd name="T46" fmla="*/ 125 w 1375"/>
              <a:gd name="T47" fmla="*/ 469 h 527"/>
              <a:gd name="T48" fmla="*/ 211 w 1375"/>
              <a:gd name="T49" fmla="*/ 518 h 527"/>
              <a:gd name="T50" fmla="*/ 687 w 1375"/>
              <a:gd name="T51" fmla="*/ 243 h 527"/>
              <a:gd name="T52" fmla="*/ 1164 w 1375"/>
              <a:gd name="T53" fmla="*/ 518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75" h="527">
                <a:moveTo>
                  <a:pt x="1164" y="518"/>
                </a:moveTo>
                <a:cubicBezTo>
                  <a:pt x="1252" y="467"/>
                  <a:pt x="1252" y="467"/>
                  <a:pt x="1252" y="467"/>
                </a:cubicBezTo>
                <a:cubicBezTo>
                  <a:pt x="1252" y="466"/>
                  <a:pt x="1252" y="465"/>
                  <a:pt x="1252" y="463"/>
                </a:cubicBezTo>
                <a:cubicBezTo>
                  <a:pt x="1251" y="456"/>
                  <a:pt x="1246" y="450"/>
                  <a:pt x="1240" y="449"/>
                </a:cubicBezTo>
                <a:cubicBezTo>
                  <a:pt x="1240" y="449"/>
                  <a:pt x="1240" y="449"/>
                  <a:pt x="1240" y="449"/>
                </a:cubicBezTo>
                <a:cubicBezTo>
                  <a:pt x="1233" y="447"/>
                  <a:pt x="1227" y="443"/>
                  <a:pt x="1224" y="436"/>
                </a:cubicBezTo>
                <a:cubicBezTo>
                  <a:pt x="1216" y="422"/>
                  <a:pt x="1221" y="404"/>
                  <a:pt x="1235" y="395"/>
                </a:cubicBezTo>
                <a:cubicBezTo>
                  <a:pt x="1250" y="387"/>
                  <a:pt x="1268" y="392"/>
                  <a:pt x="1276" y="406"/>
                </a:cubicBezTo>
                <a:cubicBezTo>
                  <a:pt x="1280" y="412"/>
                  <a:pt x="1281" y="420"/>
                  <a:pt x="1279" y="427"/>
                </a:cubicBezTo>
                <a:cubicBezTo>
                  <a:pt x="1277" y="432"/>
                  <a:pt x="1280" y="440"/>
                  <a:pt x="1285" y="444"/>
                </a:cubicBezTo>
                <a:cubicBezTo>
                  <a:pt x="1287" y="445"/>
                  <a:pt x="1288" y="445"/>
                  <a:pt x="1289" y="446"/>
                </a:cubicBezTo>
                <a:cubicBezTo>
                  <a:pt x="1375" y="396"/>
                  <a:pt x="1375" y="396"/>
                  <a:pt x="1375" y="396"/>
                </a:cubicBezTo>
                <a:cubicBezTo>
                  <a:pt x="1238" y="159"/>
                  <a:pt x="981" y="0"/>
                  <a:pt x="687" y="0"/>
                </a:cubicBezTo>
                <a:cubicBezTo>
                  <a:pt x="394" y="0"/>
                  <a:pt x="137" y="159"/>
                  <a:pt x="0" y="396"/>
                </a:cubicBezTo>
                <a:cubicBezTo>
                  <a:pt x="88" y="447"/>
                  <a:pt x="88" y="447"/>
                  <a:pt x="88" y="447"/>
                </a:cubicBezTo>
                <a:cubicBezTo>
                  <a:pt x="88" y="448"/>
                  <a:pt x="88" y="450"/>
                  <a:pt x="88" y="451"/>
                </a:cubicBezTo>
                <a:cubicBezTo>
                  <a:pt x="87" y="458"/>
                  <a:pt x="82" y="464"/>
                  <a:pt x="76" y="465"/>
                </a:cubicBezTo>
                <a:cubicBezTo>
                  <a:pt x="69" y="467"/>
                  <a:pt x="63" y="472"/>
                  <a:pt x="60" y="478"/>
                </a:cubicBezTo>
                <a:cubicBezTo>
                  <a:pt x="52" y="492"/>
                  <a:pt x="57" y="511"/>
                  <a:pt x="71" y="519"/>
                </a:cubicBezTo>
                <a:cubicBezTo>
                  <a:pt x="86" y="527"/>
                  <a:pt x="104" y="523"/>
                  <a:pt x="112" y="509"/>
                </a:cubicBezTo>
                <a:cubicBezTo>
                  <a:pt x="116" y="502"/>
                  <a:pt x="117" y="495"/>
                  <a:pt x="115" y="488"/>
                </a:cubicBezTo>
                <a:cubicBezTo>
                  <a:pt x="115" y="488"/>
                  <a:pt x="115" y="488"/>
                  <a:pt x="115" y="488"/>
                </a:cubicBezTo>
                <a:cubicBezTo>
                  <a:pt x="113" y="482"/>
                  <a:pt x="116" y="475"/>
                  <a:pt x="122" y="471"/>
                </a:cubicBezTo>
                <a:cubicBezTo>
                  <a:pt x="123" y="470"/>
                  <a:pt x="124" y="469"/>
                  <a:pt x="125" y="469"/>
                </a:cubicBezTo>
                <a:cubicBezTo>
                  <a:pt x="211" y="518"/>
                  <a:pt x="211" y="518"/>
                  <a:pt x="211" y="518"/>
                </a:cubicBezTo>
                <a:cubicBezTo>
                  <a:pt x="306" y="354"/>
                  <a:pt x="484" y="243"/>
                  <a:pt x="687" y="243"/>
                </a:cubicBezTo>
                <a:cubicBezTo>
                  <a:pt x="891" y="243"/>
                  <a:pt x="1069" y="354"/>
                  <a:pt x="1164" y="518"/>
                </a:cubicBezTo>
                <a:close/>
              </a:path>
            </a:pathLst>
          </a:custGeom>
          <a:gradFill rotWithShape="1">
            <a:gsLst>
              <a:gs pos="0">
                <a:srgbClr val="A90404">
                  <a:gamma/>
                  <a:shade val="54902"/>
                  <a:invGamma/>
                </a:srgbClr>
              </a:gs>
              <a:gs pos="50000">
                <a:srgbClr val="A90404"/>
              </a:gs>
              <a:gs pos="100000">
                <a:srgbClr val="A90404">
                  <a:gamma/>
                  <a:shade val="54902"/>
                  <a:invGamma/>
                </a:srgbClr>
              </a:gs>
            </a:gsLst>
            <a:lin ang="5400000" scaled="1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3481" name="Freeform 9"/>
          <p:cNvSpPr>
            <a:spLocks/>
          </p:cNvSpPr>
          <p:nvPr/>
        </p:nvSpPr>
        <p:spPr bwMode="gray">
          <a:xfrm rot="7200000">
            <a:off x="4496594" y="2107406"/>
            <a:ext cx="1282700" cy="1944688"/>
          </a:xfrm>
          <a:custGeom>
            <a:avLst/>
            <a:gdLst>
              <a:gd name="T0" fmla="*/ 550 w 550"/>
              <a:gd name="T1" fmla="*/ 132 h 836"/>
              <a:gd name="T2" fmla="*/ 547 w 550"/>
              <a:gd name="T3" fmla="*/ 130 h 836"/>
              <a:gd name="T4" fmla="*/ 529 w 550"/>
              <a:gd name="T5" fmla="*/ 133 h 836"/>
              <a:gd name="T6" fmla="*/ 529 w 550"/>
              <a:gd name="T7" fmla="*/ 133 h 836"/>
              <a:gd name="T8" fmla="*/ 509 w 550"/>
              <a:gd name="T9" fmla="*/ 141 h 836"/>
              <a:gd name="T10" fmla="*/ 480 w 550"/>
              <a:gd name="T11" fmla="*/ 111 h 836"/>
              <a:gd name="T12" fmla="*/ 509 w 550"/>
              <a:gd name="T13" fmla="*/ 80 h 836"/>
              <a:gd name="T14" fmla="*/ 529 w 550"/>
              <a:gd name="T15" fmla="*/ 88 h 836"/>
              <a:gd name="T16" fmla="*/ 547 w 550"/>
              <a:gd name="T17" fmla="*/ 91 h 836"/>
              <a:gd name="T18" fmla="*/ 550 w 550"/>
              <a:gd name="T19" fmla="*/ 89 h 836"/>
              <a:gd name="T20" fmla="*/ 550 w 550"/>
              <a:gd name="T21" fmla="*/ 82 h 836"/>
              <a:gd name="T22" fmla="*/ 550 w 550"/>
              <a:gd name="T23" fmla="*/ 0 h 836"/>
              <a:gd name="T24" fmla="*/ 0 w 550"/>
              <a:gd name="T25" fmla="*/ 550 h 836"/>
              <a:gd name="T26" fmla="*/ 74 w 550"/>
              <a:gd name="T27" fmla="*/ 825 h 836"/>
              <a:gd name="T28" fmla="*/ 153 w 550"/>
              <a:gd name="T29" fmla="*/ 780 h 836"/>
              <a:gd name="T30" fmla="*/ 158 w 550"/>
              <a:gd name="T31" fmla="*/ 796 h 836"/>
              <a:gd name="T32" fmla="*/ 161 w 550"/>
              <a:gd name="T33" fmla="*/ 817 h 836"/>
              <a:gd name="T34" fmla="*/ 202 w 550"/>
              <a:gd name="T35" fmla="*/ 827 h 836"/>
              <a:gd name="T36" fmla="*/ 214 w 550"/>
              <a:gd name="T37" fmla="*/ 786 h 836"/>
              <a:gd name="T38" fmla="*/ 198 w 550"/>
              <a:gd name="T39" fmla="*/ 773 h 836"/>
              <a:gd name="T40" fmla="*/ 198 w 550"/>
              <a:gd name="T41" fmla="*/ 773 h 836"/>
              <a:gd name="T42" fmla="*/ 186 w 550"/>
              <a:gd name="T43" fmla="*/ 761 h 836"/>
              <a:gd name="T44" fmla="*/ 266 w 550"/>
              <a:gd name="T45" fmla="*/ 714 h 836"/>
              <a:gd name="T46" fmla="*/ 222 w 550"/>
              <a:gd name="T47" fmla="*/ 550 h 836"/>
              <a:gd name="T48" fmla="*/ 550 w 550"/>
              <a:gd name="T49" fmla="*/ 222 h 836"/>
              <a:gd name="T50" fmla="*/ 550 w 550"/>
              <a:gd name="T51" fmla="*/ 143 h 836"/>
              <a:gd name="T52" fmla="*/ 550 w 550"/>
              <a:gd name="T53" fmla="*/ 132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50" h="836">
                <a:moveTo>
                  <a:pt x="550" y="132"/>
                </a:moveTo>
                <a:cubicBezTo>
                  <a:pt x="549" y="131"/>
                  <a:pt x="548" y="131"/>
                  <a:pt x="547" y="130"/>
                </a:cubicBezTo>
                <a:cubicBezTo>
                  <a:pt x="540" y="127"/>
                  <a:pt x="533" y="129"/>
                  <a:pt x="529" y="133"/>
                </a:cubicBezTo>
                <a:cubicBezTo>
                  <a:pt x="529" y="133"/>
                  <a:pt x="529" y="133"/>
                  <a:pt x="529" y="133"/>
                </a:cubicBezTo>
                <a:cubicBezTo>
                  <a:pt x="523" y="138"/>
                  <a:pt x="517" y="141"/>
                  <a:pt x="509" y="141"/>
                </a:cubicBezTo>
                <a:cubicBezTo>
                  <a:pt x="493" y="141"/>
                  <a:pt x="480" y="127"/>
                  <a:pt x="480" y="111"/>
                </a:cubicBezTo>
                <a:cubicBezTo>
                  <a:pt x="480" y="94"/>
                  <a:pt x="493" y="80"/>
                  <a:pt x="509" y="80"/>
                </a:cubicBezTo>
                <a:cubicBezTo>
                  <a:pt x="517" y="80"/>
                  <a:pt x="524" y="83"/>
                  <a:pt x="529" y="88"/>
                </a:cubicBezTo>
                <a:cubicBezTo>
                  <a:pt x="533" y="93"/>
                  <a:pt x="540" y="94"/>
                  <a:pt x="547" y="91"/>
                </a:cubicBezTo>
                <a:cubicBezTo>
                  <a:pt x="548" y="91"/>
                  <a:pt x="549" y="90"/>
                  <a:pt x="550" y="89"/>
                </a:cubicBezTo>
                <a:cubicBezTo>
                  <a:pt x="550" y="82"/>
                  <a:pt x="550" y="82"/>
                  <a:pt x="550" y="82"/>
                </a:cubicBezTo>
                <a:cubicBezTo>
                  <a:pt x="550" y="0"/>
                  <a:pt x="550" y="0"/>
                  <a:pt x="550" y="0"/>
                </a:cubicBezTo>
                <a:cubicBezTo>
                  <a:pt x="246" y="0"/>
                  <a:pt x="0" y="246"/>
                  <a:pt x="0" y="550"/>
                </a:cubicBezTo>
                <a:cubicBezTo>
                  <a:pt x="0" y="651"/>
                  <a:pt x="27" y="745"/>
                  <a:pt x="74" y="825"/>
                </a:cubicBezTo>
                <a:cubicBezTo>
                  <a:pt x="153" y="780"/>
                  <a:pt x="153" y="780"/>
                  <a:pt x="153" y="780"/>
                </a:cubicBezTo>
                <a:cubicBezTo>
                  <a:pt x="158" y="784"/>
                  <a:pt x="160" y="791"/>
                  <a:pt x="158" y="796"/>
                </a:cubicBezTo>
                <a:cubicBezTo>
                  <a:pt x="157" y="803"/>
                  <a:pt x="158" y="810"/>
                  <a:pt x="161" y="817"/>
                </a:cubicBezTo>
                <a:cubicBezTo>
                  <a:pt x="170" y="831"/>
                  <a:pt x="188" y="836"/>
                  <a:pt x="202" y="827"/>
                </a:cubicBezTo>
                <a:cubicBezTo>
                  <a:pt x="217" y="819"/>
                  <a:pt x="222" y="801"/>
                  <a:pt x="214" y="786"/>
                </a:cubicBezTo>
                <a:cubicBezTo>
                  <a:pt x="210" y="780"/>
                  <a:pt x="204" y="776"/>
                  <a:pt x="198" y="773"/>
                </a:cubicBezTo>
                <a:cubicBezTo>
                  <a:pt x="198" y="773"/>
                  <a:pt x="198" y="773"/>
                  <a:pt x="198" y="773"/>
                </a:cubicBezTo>
                <a:cubicBezTo>
                  <a:pt x="192" y="772"/>
                  <a:pt x="187" y="767"/>
                  <a:pt x="186" y="761"/>
                </a:cubicBezTo>
                <a:cubicBezTo>
                  <a:pt x="266" y="714"/>
                  <a:pt x="266" y="714"/>
                  <a:pt x="266" y="714"/>
                </a:cubicBezTo>
                <a:cubicBezTo>
                  <a:pt x="238" y="666"/>
                  <a:pt x="222" y="610"/>
                  <a:pt x="222" y="550"/>
                </a:cubicBezTo>
                <a:cubicBezTo>
                  <a:pt x="222" y="369"/>
                  <a:pt x="369" y="222"/>
                  <a:pt x="550" y="222"/>
                </a:cubicBezTo>
                <a:cubicBezTo>
                  <a:pt x="550" y="143"/>
                  <a:pt x="550" y="143"/>
                  <a:pt x="550" y="143"/>
                </a:cubicBezTo>
                <a:lnTo>
                  <a:pt x="550" y="132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E2E2E2">
                  <a:gamma/>
                  <a:shade val="86275"/>
                  <a:invGamma/>
                </a:srgbClr>
              </a:gs>
            </a:gsLst>
            <a:lin ang="5400000" scaled="1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3482" name="Freeform 10"/>
          <p:cNvSpPr>
            <a:spLocks/>
          </p:cNvSpPr>
          <p:nvPr/>
        </p:nvSpPr>
        <p:spPr bwMode="gray">
          <a:xfrm rot="7200000">
            <a:off x="3824288" y="3163887"/>
            <a:ext cx="1447800" cy="1920875"/>
          </a:xfrm>
          <a:custGeom>
            <a:avLst/>
            <a:gdLst>
              <a:gd name="T0" fmla="*/ 70 w 621"/>
              <a:gd name="T1" fmla="*/ 0 h 826"/>
              <a:gd name="T2" fmla="*/ 70 w 621"/>
              <a:gd name="T3" fmla="*/ 82 h 826"/>
              <a:gd name="T4" fmla="*/ 70 w 621"/>
              <a:gd name="T5" fmla="*/ 89 h 826"/>
              <a:gd name="T6" fmla="*/ 67 w 621"/>
              <a:gd name="T7" fmla="*/ 91 h 826"/>
              <a:gd name="T8" fmla="*/ 49 w 621"/>
              <a:gd name="T9" fmla="*/ 88 h 826"/>
              <a:gd name="T10" fmla="*/ 29 w 621"/>
              <a:gd name="T11" fmla="*/ 80 h 826"/>
              <a:gd name="T12" fmla="*/ 0 w 621"/>
              <a:gd name="T13" fmla="*/ 111 h 826"/>
              <a:gd name="T14" fmla="*/ 29 w 621"/>
              <a:gd name="T15" fmla="*/ 141 h 826"/>
              <a:gd name="T16" fmla="*/ 49 w 621"/>
              <a:gd name="T17" fmla="*/ 133 h 826"/>
              <a:gd name="T18" fmla="*/ 49 w 621"/>
              <a:gd name="T19" fmla="*/ 133 h 826"/>
              <a:gd name="T20" fmla="*/ 67 w 621"/>
              <a:gd name="T21" fmla="*/ 130 h 826"/>
              <a:gd name="T22" fmla="*/ 70 w 621"/>
              <a:gd name="T23" fmla="*/ 132 h 826"/>
              <a:gd name="T24" fmla="*/ 70 w 621"/>
              <a:gd name="T25" fmla="*/ 143 h 826"/>
              <a:gd name="T26" fmla="*/ 70 w 621"/>
              <a:gd name="T27" fmla="*/ 222 h 826"/>
              <a:gd name="T28" fmla="*/ 70 w 621"/>
              <a:gd name="T29" fmla="*/ 222 h 826"/>
              <a:gd name="T30" fmla="*/ 398 w 621"/>
              <a:gd name="T31" fmla="*/ 550 h 826"/>
              <a:gd name="T32" fmla="*/ 354 w 621"/>
              <a:gd name="T33" fmla="*/ 714 h 826"/>
              <a:gd name="T34" fmla="*/ 433 w 621"/>
              <a:gd name="T35" fmla="*/ 759 h 826"/>
              <a:gd name="T36" fmla="*/ 436 w 621"/>
              <a:gd name="T37" fmla="*/ 758 h 826"/>
              <a:gd name="T38" fmla="*/ 443 w 621"/>
              <a:gd name="T39" fmla="*/ 740 h 826"/>
              <a:gd name="T40" fmla="*/ 443 w 621"/>
              <a:gd name="T41" fmla="*/ 740 h 826"/>
              <a:gd name="T42" fmla="*/ 446 w 621"/>
              <a:gd name="T43" fmla="*/ 720 h 826"/>
              <a:gd name="T44" fmla="*/ 487 w 621"/>
              <a:gd name="T45" fmla="*/ 709 h 826"/>
              <a:gd name="T46" fmla="*/ 498 w 621"/>
              <a:gd name="T47" fmla="*/ 750 h 826"/>
              <a:gd name="T48" fmla="*/ 482 w 621"/>
              <a:gd name="T49" fmla="*/ 763 h 826"/>
              <a:gd name="T50" fmla="*/ 470 w 621"/>
              <a:gd name="T51" fmla="*/ 777 h 826"/>
              <a:gd name="T52" fmla="*/ 470 w 621"/>
              <a:gd name="T53" fmla="*/ 781 h 826"/>
              <a:gd name="T54" fmla="*/ 547 w 621"/>
              <a:gd name="T55" fmla="*/ 826 h 826"/>
              <a:gd name="T56" fmla="*/ 621 w 621"/>
              <a:gd name="T57" fmla="*/ 550 h 826"/>
              <a:gd name="T58" fmla="*/ 70 w 621"/>
              <a:gd name="T59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21" h="826">
                <a:moveTo>
                  <a:pt x="70" y="0"/>
                </a:moveTo>
                <a:cubicBezTo>
                  <a:pt x="70" y="82"/>
                  <a:pt x="70" y="82"/>
                  <a:pt x="70" y="82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0"/>
                  <a:pt x="68" y="91"/>
                  <a:pt x="67" y="91"/>
                </a:cubicBezTo>
                <a:cubicBezTo>
                  <a:pt x="60" y="94"/>
                  <a:pt x="53" y="93"/>
                  <a:pt x="49" y="88"/>
                </a:cubicBezTo>
                <a:cubicBezTo>
                  <a:pt x="44" y="83"/>
                  <a:pt x="37" y="80"/>
                  <a:pt x="29" y="80"/>
                </a:cubicBezTo>
                <a:cubicBezTo>
                  <a:pt x="13" y="80"/>
                  <a:pt x="0" y="94"/>
                  <a:pt x="0" y="111"/>
                </a:cubicBezTo>
                <a:cubicBezTo>
                  <a:pt x="0" y="127"/>
                  <a:pt x="13" y="141"/>
                  <a:pt x="29" y="141"/>
                </a:cubicBezTo>
                <a:cubicBezTo>
                  <a:pt x="37" y="141"/>
                  <a:pt x="43" y="138"/>
                  <a:pt x="49" y="133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3" y="129"/>
                  <a:pt x="60" y="127"/>
                  <a:pt x="67" y="130"/>
                </a:cubicBezTo>
                <a:cubicBezTo>
                  <a:pt x="68" y="131"/>
                  <a:pt x="69" y="131"/>
                  <a:pt x="70" y="132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252" y="222"/>
                  <a:pt x="398" y="369"/>
                  <a:pt x="398" y="550"/>
                </a:cubicBezTo>
                <a:cubicBezTo>
                  <a:pt x="398" y="610"/>
                  <a:pt x="382" y="666"/>
                  <a:pt x="354" y="714"/>
                </a:cubicBezTo>
                <a:cubicBezTo>
                  <a:pt x="433" y="759"/>
                  <a:pt x="433" y="759"/>
                  <a:pt x="433" y="759"/>
                </a:cubicBezTo>
                <a:cubicBezTo>
                  <a:pt x="434" y="759"/>
                  <a:pt x="435" y="758"/>
                  <a:pt x="436" y="758"/>
                </a:cubicBezTo>
                <a:cubicBezTo>
                  <a:pt x="442" y="753"/>
                  <a:pt x="445" y="746"/>
                  <a:pt x="443" y="740"/>
                </a:cubicBezTo>
                <a:cubicBezTo>
                  <a:pt x="443" y="740"/>
                  <a:pt x="443" y="740"/>
                  <a:pt x="443" y="740"/>
                </a:cubicBezTo>
                <a:cubicBezTo>
                  <a:pt x="441" y="733"/>
                  <a:pt x="442" y="726"/>
                  <a:pt x="446" y="720"/>
                </a:cubicBezTo>
                <a:cubicBezTo>
                  <a:pt x="454" y="705"/>
                  <a:pt x="472" y="701"/>
                  <a:pt x="487" y="709"/>
                </a:cubicBezTo>
                <a:cubicBezTo>
                  <a:pt x="501" y="717"/>
                  <a:pt x="506" y="736"/>
                  <a:pt x="498" y="750"/>
                </a:cubicBezTo>
                <a:cubicBezTo>
                  <a:pt x="494" y="756"/>
                  <a:pt x="489" y="761"/>
                  <a:pt x="482" y="763"/>
                </a:cubicBezTo>
                <a:cubicBezTo>
                  <a:pt x="476" y="764"/>
                  <a:pt x="471" y="770"/>
                  <a:pt x="470" y="777"/>
                </a:cubicBezTo>
                <a:cubicBezTo>
                  <a:pt x="470" y="778"/>
                  <a:pt x="470" y="780"/>
                  <a:pt x="470" y="781"/>
                </a:cubicBezTo>
                <a:cubicBezTo>
                  <a:pt x="547" y="826"/>
                  <a:pt x="547" y="826"/>
                  <a:pt x="547" y="826"/>
                </a:cubicBezTo>
                <a:cubicBezTo>
                  <a:pt x="594" y="745"/>
                  <a:pt x="621" y="651"/>
                  <a:pt x="621" y="550"/>
                </a:cubicBezTo>
                <a:cubicBezTo>
                  <a:pt x="621" y="246"/>
                  <a:pt x="374" y="0"/>
                  <a:pt x="70" y="0"/>
                </a:cubicBez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E2E2E2">
                  <a:gamma/>
                  <a:shade val="86275"/>
                  <a:invGamma/>
                </a:srgbClr>
              </a:gs>
            </a:gsLst>
            <a:lin ang="5400000" scaled="1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3483" name="Freeform 11"/>
          <p:cNvSpPr>
            <a:spLocks/>
          </p:cNvSpPr>
          <p:nvPr/>
        </p:nvSpPr>
        <p:spPr bwMode="gray">
          <a:xfrm rot="7200000">
            <a:off x="2733675" y="2606676"/>
            <a:ext cx="2217737" cy="931862"/>
          </a:xfrm>
          <a:custGeom>
            <a:avLst/>
            <a:gdLst>
              <a:gd name="T0" fmla="*/ 876 w 953"/>
              <a:gd name="T1" fmla="*/ 80 h 400"/>
              <a:gd name="T2" fmla="*/ 876 w 953"/>
              <a:gd name="T3" fmla="*/ 76 h 400"/>
              <a:gd name="T4" fmla="*/ 888 w 953"/>
              <a:gd name="T5" fmla="*/ 62 h 400"/>
              <a:gd name="T6" fmla="*/ 904 w 953"/>
              <a:gd name="T7" fmla="*/ 49 h 400"/>
              <a:gd name="T8" fmla="*/ 893 w 953"/>
              <a:gd name="T9" fmla="*/ 8 h 400"/>
              <a:gd name="T10" fmla="*/ 852 w 953"/>
              <a:gd name="T11" fmla="*/ 19 h 400"/>
              <a:gd name="T12" fmla="*/ 849 w 953"/>
              <a:gd name="T13" fmla="*/ 39 h 400"/>
              <a:gd name="T14" fmla="*/ 849 w 953"/>
              <a:gd name="T15" fmla="*/ 39 h 400"/>
              <a:gd name="T16" fmla="*/ 842 w 953"/>
              <a:gd name="T17" fmla="*/ 57 h 400"/>
              <a:gd name="T18" fmla="*/ 839 w 953"/>
              <a:gd name="T19" fmla="*/ 58 h 400"/>
              <a:gd name="T20" fmla="*/ 760 w 953"/>
              <a:gd name="T21" fmla="*/ 13 h 400"/>
              <a:gd name="T22" fmla="*/ 476 w 953"/>
              <a:gd name="T23" fmla="*/ 177 h 400"/>
              <a:gd name="T24" fmla="*/ 192 w 953"/>
              <a:gd name="T25" fmla="*/ 13 h 400"/>
              <a:gd name="T26" fmla="*/ 112 w 953"/>
              <a:gd name="T27" fmla="*/ 60 h 400"/>
              <a:gd name="T28" fmla="*/ 124 w 953"/>
              <a:gd name="T29" fmla="*/ 72 h 400"/>
              <a:gd name="T30" fmla="*/ 124 w 953"/>
              <a:gd name="T31" fmla="*/ 72 h 400"/>
              <a:gd name="T32" fmla="*/ 140 w 953"/>
              <a:gd name="T33" fmla="*/ 85 h 400"/>
              <a:gd name="T34" fmla="*/ 128 w 953"/>
              <a:gd name="T35" fmla="*/ 126 h 400"/>
              <a:gd name="T36" fmla="*/ 87 w 953"/>
              <a:gd name="T37" fmla="*/ 116 h 400"/>
              <a:gd name="T38" fmla="*/ 84 w 953"/>
              <a:gd name="T39" fmla="*/ 95 h 400"/>
              <a:gd name="T40" fmla="*/ 79 w 953"/>
              <a:gd name="T41" fmla="*/ 79 h 400"/>
              <a:gd name="T42" fmla="*/ 0 w 953"/>
              <a:gd name="T43" fmla="*/ 124 h 400"/>
              <a:gd name="T44" fmla="*/ 476 w 953"/>
              <a:gd name="T45" fmla="*/ 400 h 400"/>
              <a:gd name="T46" fmla="*/ 953 w 953"/>
              <a:gd name="T47" fmla="*/ 125 h 400"/>
              <a:gd name="T48" fmla="*/ 876 w 953"/>
              <a:gd name="T49" fmla="*/ 8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53" h="400">
                <a:moveTo>
                  <a:pt x="876" y="80"/>
                </a:moveTo>
                <a:cubicBezTo>
                  <a:pt x="876" y="79"/>
                  <a:pt x="876" y="77"/>
                  <a:pt x="876" y="76"/>
                </a:cubicBezTo>
                <a:cubicBezTo>
                  <a:pt x="877" y="69"/>
                  <a:pt x="882" y="63"/>
                  <a:pt x="888" y="62"/>
                </a:cubicBezTo>
                <a:cubicBezTo>
                  <a:pt x="895" y="60"/>
                  <a:pt x="900" y="55"/>
                  <a:pt x="904" y="49"/>
                </a:cubicBezTo>
                <a:cubicBezTo>
                  <a:pt x="912" y="35"/>
                  <a:pt x="907" y="16"/>
                  <a:pt x="893" y="8"/>
                </a:cubicBezTo>
                <a:cubicBezTo>
                  <a:pt x="878" y="0"/>
                  <a:pt x="860" y="4"/>
                  <a:pt x="852" y="19"/>
                </a:cubicBezTo>
                <a:cubicBezTo>
                  <a:pt x="848" y="25"/>
                  <a:pt x="847" y="32"/>
                  <a:pt x="849" y="39"/>
                </a:cubicBezTo>
                <a:cubicBezTo>
                  <a:pt x="849" y="39"/>
                  <a:pt x="849" y="39"/>
                  <a:pt x="849" y="39"/>
                </a:cubicBezTo>
                <a:cubicBezTo>
                  <a:pt x="851" y="45"/>
                  <a:pt x="848" y="52"/>
                  <a:pt x="842" y="57"/>
                </a:cubicBezTo>
                <a:cubicBezTo>
                  <a:pt x="841" y="57"/>
                  <a:pt x="840" y="58"/>
                  <a:pt x="839" y="58"/>
                </a:cubicBezTo>
                <a:cubicBezTo>
                  <a:pt x="760" y="13"/>
                  <a:pt x="760" y="13"/>
                  <a:pt x="760" y="13"/>
                </a:cubicBezTo>
                <a:cubicBezTo>
                  <a:pt x="704" y="111"/>
                  <a:pt x="598" y="177"/>
                  <a:pt x="476" y="177"/>
                </a:cubicBezTo>
                <a:cubicBezTo>
                  <a:pt x="355" y="177"/>
                  <a:pt x="249" y="111"/>
                  <a:pt x="192" y="13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3" y="66"/>
                  <a:pt x="118" y="71"/>
                  <a:pt x="12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30" y="75"/>
                  <a:pt x="136" y="79"/>
                  <a:pt x="140" y="85"/>
                </a:cubicBezTo>
                <a:cubicBezTo>
                  <a:pt x="148" y="100"/>
                  <a:pt x="143" y="118"/>
                  <a:pt x="128" y="126"/>
                </a:cubicBezTo>
                <a:cubicBezTo>
                  <a:pt x="114" y="135"/>
                  <a:pt x="96" y="130"/>
                  <a:pt x="87" y="116"/>
                </a:cubicBezTo>
                <a:cubicBezTo>
                  <a:pt x="84" y="109"/>
                  <a:pt x="83" y="102"/>
                  <a:pt x="84" y="95"/>
                </a:cubicBezTo>
                <a:cubicBezTo>
                  <a:pt x="86" y="90"/>
                  <a:pt x="84" y="83"/>
                  <a:pt x="79" y="79"/>
                </a:cubicBezTo>
                <a:cubicBezTo>
                  <a:pt x="0" y="124"/>
                  <a:pt x="0" y="124"/>
                  <a:pt x="0" y="124"/>
                </a:cubicBezTo>
                <a:cubicBezTo>
                  <a:pt x="95" y="289"/>
                  <a:pt x="273" y="400"/>
                  <a:pt x="476" y="400"/>
                </a:cubicBezTo>
                <a:cubicBezTo>
                  <a:pt x="680" y="400"/>
                  <a:pt x="858" y="289"/>
                  <a:pt x="953" y="125"/>
                </a:cubicBezTo>
                <a:lnTo>
                  <a:pt x="876" y="80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E2E2E2">
                  <a:gamma/>
                  <a:shade val="86275"/>
                  <a:invGamma/>
                </a:srgbClr>
              </a:gs>
            </a:gsLst>
            <a:lin ang="5400000" scaled="1"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3484" name="Oval 12"/>
          <p:cNvSpPr>
            <a:spLocks noChangeArrowheads="1"/>
          </p:cNvSpPr>
          <p:nvPr/>
        </p:nvSpPr>
        <p:spPr bwMode="gray">
          <a:xfrm>
            <a:off x="3870325" y="2803525"/>
            <a:ext cx="1360488" cy="1355725"/>
          </a:xfrm>
          <a:prstGeom prst="ellipse">
            <a:avLst/>
          </a:prstGeom>
          <a:gradFill rotWithShape="1">
            <a:gsLst>
              <a:gs pos="0">
                <a:srgbClr val="E2E2E2"/>
              </a:gs>
              <a:gs pos="100000">
                <a:srgbClr val="E2E2E2">
                  <a:gamma/>
                  <a:shade val="86275"/>
                  <a:invGamma/>
                </a:srgbClr>
              </a:gs>
            </a:gsLst>
            <a:lin ang="5400000" scaled="1"/>
          </a:gradFill>
          <a:ln w="1905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sz="3800"/>
          </a:p>
        </p:txBody>
      </p:sp>
      <p:sp>
        <p:nvSpPr>
          <p:cNvPr id="233485" name="Text Box 20"/>
          <p:cNvSpPr txBox="1">
            <a:spLocks noChangeArrowheads="1"/>
          </p:cNvSpPr>
          <p:nvPr/>
        </p:nvSpPr>
        <p:spPr bwMode="auto">
          <a:xfrm>
            <a:off x="3841750" y="3146425"/>
            <a:ext cx="142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uk-UA" sz="2400" b="1" dirty="0" smtClean="0"/>
              <a:t>Засади</a:t>
            </a:r>
            <a:endParaRPr lang="en-GB" sz="2000" b="1" dirty="0"/>
          </a:p>
        </p:txBody>
      </p:sp>
      <p:sp>
        <p:nvSpPr>
          <p:cNvPr id="233486" name="Line 40"/>
          <p:cNvSpPr>
            <a:spLocks noChangeShapeType="1"/>
          </p:cNvSpPr>
          <p:nvPr/>
        </p:nvSpPr>
        <p:spPr bwMode="auto">
          <a:xfrm flipH="1">
            <a:off x="357188" y="2132013"/>
            <a:ext cx="2874962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3487" name="Line 41"/>
          <p:cNvSpPr>
            <a:spLocks noChangeShapeType="1"/>
          </p:cNvSpPr>
          <p:nvPr/>
        </p:nvSpPr>
        <p:spPr bwMode="auto">
          <a:xfrm flipH="1">
            <a:off x="5915025" y="2132013"/>
            <a:ext cx="288925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3489" name="Rectangle 12"/>
          <p:cNvSpPr>
            <a:spLocks noChangeArrowheads="1"/>
          </p:cNvSpPr>
          <p:nvPr/>
        </p:nvSpPr>
        <p:spPr bwMode="gray">
          <a:xfrm>
            <a:off x="238125" y="668338"/>
            <a:ext cx="8520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en-GB" sz="2000" b="1"/>
          </a:p>
        </p:txBody>
      </p:sp>
      <p:sp>
        <p:nvSpPr>
          <p:cNvPr id="233491" name="Text Box 6"/>
          <p:cNvSpPr txBox="1">
            <a:spLocks noChangeArrowheads="1"/>
          </p:cNvSpPr>
          <p:nvPr/>
        </p:nvSpPr>
        <p:spPr bwMode="auto">
          <a:xfrm>
            <a:off x="6629637" y="4797152"/>
            <a:ext cx="22414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uk-UA" b="1" dirty="0" smtClean="0">
                <a:solidFill>
                  <a:srgbClr val="292929"/>
                </a:solidFill>
              </a:rPr>
              <a:t>Навчання через діяльність</a:t>
            </a:r>
            <a:endParaRPr lang="en-GB" b="1" dirty="0">
              <a:solidFill>
                <a:srgbClr val="292929"/>
              </a:solidFill>
            </a:endParaRPr>
          </a:p>
        </p:txBody>
      </p:sp>
      <p:sp>
        <p:nvSpPr>
          <p:cNvPr id="233493" name="Line 41"/>
          <p:cNvSpPr>
            <a:spLocks noChangeShapeType="1"/>
          </p:cNvSpPr>
          <p:nvPr/>
        </p:nvSpPr>
        <p:spPr bwMode="auto">
          <a:xfrm flipH="1">
            <a:off x="6110288" y="4641850"/>
            <a:ext cx="2693987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33495" name="Group 23"/>
          <p:cNvGrpSpPr>
            <a:grpSpLocks/>
          </p:cNvGrpSpPr>
          <p:nvPr/>
        </p:nvGrpSpPr>
        <p:grpSpPr bwMode="auto">
          <a:xfrm rot="5400000">
            <a:off x="1046163" y="5522913"/>
            <a:ext cx="144462" cy="1636712"/>
            <a:chOff x="3424" y="1389"/>
            <a:chExt cx="182" cy="2132"/>
          </a:xfrm>
        </p:grpSpPr>
        <p:sp>
          <p:nvSpPr>
            <p:cNvPr id="233496" name="Rectangle 24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C40505">
                    <a:gamma/>
                    <a:tint val="26275"/>
                    <a:invGamma/>
                  </a:srgbClr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3497" name="Rectangle 25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C40505">
                    <a:gamma/>
                    <a:shade val="56471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3500" name="Text Box 6"/>
          <p:cNvSpPr txBox="1">
            <a:spLocks noChangeArrowheads="1"/>
          </p:cNvSpPr>
          <p:nvPr/>
        </p:nvSpPr>
        <p:spPr bwMode="auto">
          <a:xfrm>
            <a:off x="7859713" y="620713"/>
            <a:ext cx="5270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</a:rPr>
              <a:t>SCENE</a:t>
            </a:r>
          </a:p>
        </p:txBody>
      </p:sp>
      <p:sp>
        <p:nvSpPr>
          <p:cNvPr id="233505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Державний стандарт </a:t>
            </a:r>
            <a:r>
              <a:rPr lang="ru-RU" dirty="0" err="1"/>
              <a:t>базової</a:t>
            </a:r>
            <a:r>
              <a:rPr lang="ru-RU" dirty="0"/>
              <a:t> і </a:t>
            </a:r>
            <a:r>
              <a:rPr lang="ru-RU" dirty="0" err="1"/>
              <a:t>повної</a:t>
            </a:r>
            <a:r>
              <a:rPr lang="ru-RU" dirty="0"/>
              <a:t> 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86060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400"/>
                                        <p:tgtEl>
                                          <p:spTgt spid="23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3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3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2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  <p:bldP spid="233478" grpId="0" animBg="1"/>
      <p:bldP spid="233479" grpId="0" animBg="1"/>
      <p:bldP spid="233480" grpId="0" animBg="1"/>
      <p:bldP spid="233481" grpId="0" animBg="1"/>
      <p:bldP spid="233482" grpId="0" animBg="1"/>
      <p:bldP spid="233483" grpId="0" animBg="1"/>
      <p:bldP spid="233484" grpId="0" animBg="1"/>
      <p:bldP spid="233485" grpId="0"/>
      <p:bldP spid="233486" grpId="0" animBg="1"/>
      <p:bldP spid="233487" grpId="0" animBg="1"/>
      <p:bldP spid="233491" grpId="0"/>
      <p:bldP spid="2334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5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91138"/>
            <a:ext cx="428783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2563" name="Group 3"/>
          <p:cNvGrpSpPr>
            <a:grpSpLocks/>
          </p:cNvGrpSpPr>
          <p:nvPr/>
        </p:nvGrpSpPr>
        <p:grpSpPr bwMode="auto">
          <a:xfrm>
            <a:off x="2355850" y="1270000"/>
            <a:ext cx="3868738" cy="4149725"/>
            <a:chOff x="1484" y="800"/>
            <a:chExt cx="2437" cy="2614"/>
          </a:xfrm>
        </p:grpSpPr>
        <p:sp>
          <p:nvSpPr>
            <p:cNvPr id="322564" name="Freeform 4"/>
            <p:cNvSpPr>
              <a:spLocks/>
            </p:cNvSpPr>
            <p:nvPr/>
          </p:nvSpPr>
          <p:spPr bwMode="gray">
            <a:xfrm rot="3600000">
              <a:off x="2332" y="1958"/>
              <a:ext cx="1160" cy="1752"/>
            </a:xfrm>
            <a:custGeom>
              <a:avLst/>
              <a:gdLst>
                <a:gd name="T0" fmla="*/ 688 w 794"/>
                <a:gd name="T1" fmla="*/ 9 h 1200"/>
                <a:gd name="T2" fmla="*/ 602 w 794"/>
                <a:gd name="T3" fmla="*/ 59 h 1200"/>
                <a:gd name="T4" fmla="*/ 598 w 794"/>
                <a:gd name="T5" fmla="*/ 57 h 1200"/>
                <a:gd name="T6" fmla="*/ 592 w 794"/>
                <a:gd name="T7" fmla="*/ 40 h 1200"/>
                <a:gd name="T8" fmla="*/ 589 w 794"/>
                <a:gd name="T9" fmla="*/ 19 h 1200"/>
                <a:gd name="T10" fmla="*/ 548 w 794"/>
                <a:gd name="T11" fmla="*/ 8 h 1200"/>
                <a:gd name="T12" fmla="*/ 537 w 794"/>
                <a:gd name="T13" fmla="*/ 49 h 1200"/>
                <a:gd name="T14" fmla="*/ 553 w 794"/>
                <a:gd name="T15" fmla="*/ 62 h 1200"/>
                <a:gd name="T16" fmla="*/ 553 w 794"/>
                <a:gd name="T17" fmla="*/ 62 h 1200"/>
                <a:gd name="T18" fmla="*/ 565 w 794"/>
                <a:gd name="T19" fmla="*/ 76 h 1200"/>
                <a:gd name="T20" fmla="*/ 565 w 794"/>
                <a:gd name="T21" fmla="*/ 80 h 1200"/>
                <a:gd name="T22" fmla="*/ 477 w 794"/>
                <a:gd name="T23" fmla="*/ 131 h 1200"/>
                <a:gd name="T24" fmla="*/ 551 w 794"/>
                <a:gd name="T25" fmla="*/ 406 h 1200"/>
                <a:gd name="T26" fmla="*/ 477 w 794"/>
                <a:gd name="T27" fmla="*/ 681 h 1200"/>
                <a:gd name="T28" fmla="*/ 0 w 794"/>
                <a:gd name="T29" fmla="*/ 957 h 1200"/>
                <a:gd name="T30" fmla="*/ 0 w 794"/>
                <a:gd name="T31" fmla="*/ 1047 h 1200"/>
                <a:gd name="T32" fmla="*/ 0 w 794"/>
                <a:gd name="T33" fmla="*/ 1058 h 1200"/>
                <a:gd name="T34" fmla="*/ 4 w 794"/>
                <a:gd name="T35" fmla="*/ 1060 h 1200"/>
                <a:gd name="T36" fmla="*/ 22 w 794"/>
                <a:gd name="T37" fmla="*/ 1056 h 1200"/>
                <a:gd name="T38" fmla="*/ 22 w 794"/>
                <a:gd name="T39" fmla="*/ 1056 h 1200"/>
                <a:gd name="T40" fmla="*/ 42 w 794"/>
                <a:gd name="T41" fmla="*/ 1049 h 1200"/>
                <a:gd name="T42" fmla="*/ 71 w 794"/>
                <a:gd name="T43" fmla="*/ 1079 h 1200"/>
                <a:gd name="T44" fmla="*/ 42 w 794"/>
                <a:gd name="T45" fmla="*/ 1110 h 1200"/>
                <a:gd name="T46" fmla="*/ 22 w 794"/>
                <a:gd name="T47" fmla="*/ 1102 h 1200"/>
                <a:gd name="T48" fmla="*/ 4 w 794"/>
                <a:gd name="T49" fmla="*/ 1099 h 1200"/>
                <a:gd name="T50" fmla="*/ 0 w 794"/>
                <a:gd name="T51" fmla="*/ 1101 h 1200"/>
                <a:gd name="T52" fmla="*/ 0 w 794"/>
                <a:gd name="T53" fmla="*/ 1108 h 1200"/>
                <a:gd name="T54" fmla="*/ 0 w 794"/>
                <a:gd name="T55" fmla="*/ 1200 h 1200"/>
                <a:gd name="T56" fmla="*/ 688 w 794"/>
                <a:gd name="T57" fmla="*/ 803 h 1200"/>
                <a:gd name="T58" fmla="*/ 794 w 794"/>
                <a:gd name="T59" fmla="*/ 406 h 1200"/>
                <a:gd name="T60" fmla="*/ 688 w 794"/>
                <a:gd name="T61" fmla="*/ 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94" h="1200">
                  <a:moveTo>
                    <a:pt x="688" y="9"/>
                  </a:moveTo>
                  <a:cubicBezTo>
                    <a:pt x="602" y="59"/>
                    <a:pt x="602" y="59"/>
                    <a:pt x="602" y="59"/>
                  </a:cubicBezTo>
                  <a:cubicBezTo>
                    <a:pt x="601" y="58"/>
                    <a:pt x="600" y="58"/>
                    <a:pt x="598" y="57"/>
                  </a:cubicBezTo>
                  <a:cubicBezTo>
                    <a:pt x="593" y="53"/>
                    <a:pt x="590" y="45"/>
                    <a:pt x="592" y="40"/>
                  </a:cubicBezTo>
                  <a:cubicBezTo>
                    <a:pt x="594" y="33"/>
                    <a:pt x="593" y="25"/>
                    <a:pt x="589" y="19"/>
                  </a:cubicBezTo>
                  <a:cubicBezTo>
                    <a:pt x="581" y="5"/>
                    <a:pt x="563" y="0"/>
                    <a:pt x="548" y="8"/>
                  </a:cubicBezTo>
                  <a:cubicBezTo>
                    <a:pt x="534" y="17"/>
                    <a:pt x="529" y="35"/>
                    <a:pt x="537" y="49"/>
                  </a:cubicBezTo>
                  <a:cubicBezTo>
                    <a:pt x="540" y="56"/>
                    <a:pt x="546" y="60"/>
                    <a:pt x="553" y="62"/>
                  </a:cubicBezTo>
                  <a:cubicBezTo>
                    <a:pt x="553" y="62"/>
                    <a:pt x="553" y="62"/>
                    <a:pt x="553" y="62"/>
                  </a:cubicBezTo>
                  <a:cubicBezTo>
                    <a:pt x="559" y="63"/>
                    <a:pt x="564" y="69"/>
                    <a:pt x="565" y="76"/>
                  </a:cubicBezTo>
                  <a:cubicBezTo>
                    <a:pt x="565" y="78"/>
                    <a:pt x="565" y="79"/>
                    <a:pt x="565" y="80"/>
                  </a:cubicBezTo>
                  <a:cubicBezTo>
                    <a:pt x="477" y="131"/>
                    <a:pt x="477" y="131"/>
                    <a:pt x="477" y="131"/>
                  </a:cubicBezTo>
                  <a:cubicBezTo>
                    <a:pt x="524" y="212"/>
                    <a:pt x="551" y="306"/>
                    <a:pt x="551" y="406"/>
                  </a:cubicBezTo>
                  <a:cubicBezTo>
                    <a:pt x="551" y="507"/>
                    <a:pt x="524" y="601"/>
                    <a:pt x="477" y="681"/>
                  </a:cubicBezTo>
                  <a:cubicBezTo>
                    <a:pt x="382" y="846"/>
                    <a:pt x="204" y="957"/>
                    <a:pt x="0" y="957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058"/>
                    <a:pt x="0" y="1058"/>
                    <a:pt x="0" y="1058"/>
                  </a:cubicBezTo>
                  <a:cubicBezTo>
                    <a:pt x="2" y="1058"/>
                    <a:pt x="3" y="1059"/>
                    <a:pt x="4" y="1060"/>
                  </a:cubicBezTo>
                  <a:cubicBezTo>
                    <a:pt x="10" y="1063"/>
                    <a:pt x="18" y="1061"/>
                    <a:pt x="22" y="1056"/>
                  </a:cubicBezTo>
                  <a:cubicBezTo>
                    <a:pt x="22" y="1056"/>
                    <a:pt x="22" y="1056"/>
                    <a:pt x="22" y="1056"/>
                  </a:cubicBezTo>
                  <a:cubicBezTo>
                    <a:pt x="27" y="1052"/>
                    <a:pt x="34" y="1049"/>
                    <a:pt x="42" y="1049"/>
                  </a:cubicBezTo>
                  <a:cubicBezTo>
                    <a:pt x="58" y="1049"/>
                    <a:pt x="71" y="1063"/>
                    <a:pt x="71" y="1079"/>
                  </a:cubicBezTo>
                  <a:cubicBezTo>
                    <a:pt x="71" y="1096"/>
                    <a:pt x="58" y="1110"/>
                    <a:pt x="42" y="1110"/>
                  </a:cubicBezTo>
                  <a:cubicBezTo>
                    <a:pt x="34" y="1110"/>
                    <a:pt x="27" y="1107"/>
                    <a:pt x="22" y="1102"/>
                  </a:cubicBezTo>
                  <a:cubicBezTo>
                    <a:pt x="18" y="1097"/>
                    <a:pt x="10" y="1096"/>
                    <a:pt x="4" y="1099"/>
                  </a:cubicBezTo>
                  <a:cubicBezTo>
                    <a:pt x="3" y="1099"/>
                    <a:pt x="2" y="1100"/>
                    <a:pt x="0" y="1101"/>
                  </a:cubicBezTo>
                  <a:cubicBezTo>
                    <a:pt x="0" y="1108"/>
                    <a:pt x="0" y="1108"/>
                    <a:pt x="0" y="1108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294" y="1200"/>
                    <a:pt x="551" y="1040"/>
                    <a:pt x="688" y="803"/>
                  </a:cubicBezTo>
                  <a:cubicBezTo>
                    <a:pt x="755" y="686"/>
                    <a:pt x="794" y="551"/>
                    <a:pt x="794" y="406"/>
                  </a:cubicBezTo>
                  <a:cubicBezTo>
                    <a:pt x="794" y="262"/>
                    <a:pt x="755" y="126"/>
                    <a:pt x="688" y="9"/>
                  </a:cubicBezTo>
                  <a:close/>
                </a:path>
              </a:pathLst>
            </a:custGeom>
            <a:gradFill rotWithShape="1">
              <a:gsLst>
                <a:gs pos="0">
                  <a:srgbClr val="A90404">
                    <a:gamma/>
                    <a:shade val="54902"/>
                    <a:invGamma/>
                  </a:srgbClr>
                </a:gs>
                <a:gs pos="50000">
                  <a:srgbClr val="A90404"/>
                </a:gs>
                <a:gs pos="100000">
                  <a:srgbClr val="A90404">
                    <a:gamma/>
                    <a:shade val="54902"/>
                    <a:invGamma/>
                  </a:srgbClr>
                </a:gs>
              </a:gsLst>
              <a:lin ang="5400000" scaled="1"/>
            </a:gradFill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65" name="Freeform 5"/>
            <p:cNvSpPr>
              <a:spLocks/>
            </p:cNvSpPr>
            <p:nvPr/>
          </p:nvSpPr>
          <p:spPr bwMode="gray">
            <a:xfrm rot="3600000">
              <a:off x="1723" y="1011"/>
              <a:ext cx="1262" cy="1739"/>
            </a:xfrm>
            <a:custGeom>
              <a:avLst/>
              <a:gdLst>
                <a:gd name="T0" fmla="*/ 835 w 864"/>
                <a:gd name="T1" fmla="*/ 1040 h 1191"/>
                <a:gd name="T2" fmla="*/ 815 w 864"/>
                <a:gd name="T3" fmla="*/ 1047 h 1191"/>
                <a:gd name="T4" fmla="*/ 815 w 864"/>
                <a:gd name="T5" fmla="*/ 1047 h 1191"/>
                <a:gd name="T6" fmla="*/ 797 w 864"/>
                <a:gd name="T7" fmla="*/ 1051 h 1191"/>
                <a:gd name="T8" fmla="*/ 793 w 864"/>
                <a:gd name="T9" fmla="*/ 1049 h 1191"/>
                <a:gd name="T10" fmla="*/ 793 w 864"/>
                <a:gd name="T11" fmla="*/ 1038 h 1191"/>
                <a:gd name="T12" fmla="*/ 793 w 864"/>
                <a:gd name="T13" fmla="*/ 948 h 1191"/>
                <a:gd name="T14" fmla="*/ 317 w 864"/>
                <a:gd name="T15" fmla="*/ 672 h 1191"/>
                <a:gd name="T16" fmla="*/ 243 w 864"/>
                <a:gd name="T17" fmla="*/ 397 h 1191"/>
                <a:gd name="T18" fmla="*/ 317 w 864"/>
                <a:gd name="T19" fmla="*/ 122 h 1191"/>
                <a:gd name="T20" fmla="*/ 231 w 864"/>
                <a:gd name="T21" fmla="*/ 73 h 1191"/>
                <a:gd name="T22" fmla="*/ 228 w 864"/>
                <a:gd name="T23" fmla="*/ 75 h 1191"/>
                <a:gd name="T24" fmla="*/ 221 w 864"/>
                <a:gd name="T25" fmla="*/ 92 h 1191"/>
                <a:gd name="T26" fmla="*/ 221 w 864"/>
                <a:gd name="T27" fmla="*/ 92 h 1191"/>
                <a:gd name="T28" fmla="*/ 218 w 864"/>
                <a:gd name="T29" fmla="*/ 113 h 1191"/>
                <a:gd name="T30" fmla="*/ 177 w 864"/>
                <a:gd name="T31" fmla="*/ 123 h 1191"/>
                <a:gd name="T32" fmla="*/ 166 w 864"/>
                <a:gd name="T33" fmla="*/ 82 h 1191"/>
                <a:gd name="T34" fmla="*/ 182 w 864"/>
                <a:gd name="T35" fmla="*/ 69 h 1191"/>
                <a:gd name="T36" fmla="*/ 194 w 864"/>
                <a:gd name="T37" fmla="*/ 55 h 1191"/>
                <a:gd name="T38" fmla="*/ 194 w 864"/>
                <a:gd name="T39" fmla="*/ 51 h 1191"/>
                <a:gd name="T40" fmla="*/ 106 w 864"/>
                <a:gd name="T41" fmla="*/ 0 h 1191"/>
                <a:gd name="T42" fmla="*/ 0 w 864"/>
                <a:gd name="T43" fmla="*/ 397 h 1191"/>
                <a:gd name="T44" fmla="*/ 106 w 864"/>
                <a:gd name="T45" fmla="*/ 794 h 1191"/>
                <a:gd name="T46" fmla="*/ 793 w 864"/>
                <a:gd name="T47" fmla="*/ 1191 h 1191"/>
                <a:gd name="T48" fmla="*/ 793 w 864"/>
                <a:gd name="T49" fmla="*/ 1099 h 1191"/>
                <a:gd name="T50" fmla="*/ 793 w 864"/>
                <a:gd name="T51" fmla="*/ 1092 h 1191"/>
                <a:gd name="T52" fmla="*/ 797 w 864"/>
                <a:gd name="T53" fmla="*/ 1090 h 1191"/>
                <a:gd name="T54" fmla="*/ 815 w 864"/>
                <a:gd name="T55" fmla="*/ 1093 h 1191"/>
                <a:gd name="T56" fmla="*/ 835 w 864"/>
                <a:gd name="T57" fmla="*/ 1101 h 1191"/>
                <a:gd name="T58" fmla="*/ 864 w 864"/>
                <a:gd name="T59" fmla="*/ 1070 h 1191"/>
                <a:gd name="T60" fmla="*/ 835 w 864"/>
                <a:gd name="T61" fmla="*/ 104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4" h="1191">
                  <a:moveTo>
                    <a:pt x="835" y="1040"/>
                  </a:moveTo>
                  <a:cubicBezTo>
                    <a:pt x="827" y="1040"/>
                    <a:pt x="820" y="1043"/>
                    <a:pt x="815" y="1047"/>
                  </a:cubicBezTo>
                  <a:cubicBezTo>
                    <a:pt x="815" y="1047"/>
                    <a:pt x="815" y="1047"/>
                    <a:pt x="815" y="1047"/>
                  </a:cubicBezTo>
                  <a:cubicBezTo>
                    <a:pt x="811" y="1052"/>
                    <a:pt x="803" y="1054"/>
                    <a:pt x="797" y="1051"/>
                  </a:cubicBezTo>
                  <a:cubicBezTo>
                    <a:pt x="796" y="1050"/>
                    <a:pt x="795" y="1049"/>
                    <a:pt x="793" y="1049"/>
                  </a:cubicBezTo>
                  <a:cubicBezTo>
                    <a:pt x="793" y="1038"/>
                    <a:pt x="793" y="1038"/>
                    <a:pt x="793" y="1038"/>
                  </a:cubicBezTo>
                  <a:cubicBezTo>
                    <a:pt x="793" y="948"/>
                    <a:pt x="793" y="948"/>
                    <a:pt x="793" y="948"/>
                  </a:cubicBezTo>
                  <a:cubicBezTo>
                    <a:pt x="590" y="948"/>
                    <a:pt x="412" y="837"/>
                    <a:pt x="317" y="672"/>
                  </a:cubicBezTo>
                  <a:cubicBezTo>
                    <a:pt x="270" y="592"/>
                    <a:pt x="243" y="498"/>
                    <a:pt x="243" y="397"/>
                  </a:cubicBezTo>
                  <a:cubicBezTo>
                    <a:pt x="243" y="297"/>
                    <a:pt x="270" y="203"/>
                    <a:pt x="317" y="122"/>
                  </a:cubicBezTo>
                  <a:cubicBezTo>
                    <a:pt x="231" y="73"/>
                    <a:pt x="231" y="73"/>
                    <a:pt x="231" y="73"/>
                  </a:cubicBezTo>
                  <a:cubicBezTo>
                    <a:pt x="230" y="73"/>
                    <a:pt x="229" y="74"/>
                    <a:pt x="228" y="75"/>
                  </a:cubicBezTo>
                  <a:cubicBezTo>
                    <a:pt x="222" y="79"/>
                    <a:pt x="219" y="86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3" y="99"/>
                    <a:pt x="222" y="106"/>
                    <a:pt x="218" y="113"/>
                  </a:cubicBezTo>
                  <a:cubicBezTo>
                    <a:pt x="210" y="127"/>
                    <a:pt x="192" y="131"/>
                    <a:pt x="177" y="123"/>
                  </a:cubicBezTo>
                  <a:cubicBezTo>
                    <a:pt x="163" y="115"/>
                    <a:pt x="158" y="96"/>
                    <a:pt x="166" y="82"/>
                  </a:cubicBezTo>
                  <a:cubicBezTo>
                    <a:pt x="169" y="76"/>
                    <a:pt x="175" y="71"/>
                    <a:pt x="182" y="69"/>
                  </a:cubicBezTo>
                  <a:cubicBezTo>
                    <a:pt x="188" y="68"/>
                    <a:pt x="193" y="62"/>
                    <a:pt x="194" y="55"/>
                  </a:cubicBezTo>
                  <a:cubicBezTo>
                    <a:pt x="194" y="54"/>
                    <a:pt x="194" y="52"/>
                    <a:pt x="194" y="5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38" y="117"/>
                    <a:pt x="0" y="253"/>
                    <a:pt x="0" y="397"/>
                  </a:cubicBezTo>
                  <a:cubicBezTo>
                    <a:pt x="0" y="542"/>
                    <a:pt x="38" y="677"/>
                    <a:pt x="106" y="794"/>
                  </a:cubicBezTo>
                  <a:cubicBezTo>
                    <a:pt x="243" y="1031"/>
                    <a:pt x="500" y="1191"/>
                    <a:pt x="793" y="1191"/>
                  </a:cubicBezTo>
                  <a:cubicBezTo>
                    <a:pt x="793" y="1099"/>
                    <a:pt x="793" y="1099"/>
                    <a:pt x="793" y="1099"/>
                  </a:cubicBezTo>
                  <a:cubicBezTo>
                    <a:pt x="793" y="1092"/>
                    <a:pt x="793" y="1092"/>
                    <a:pt x="793" y="1092"/>
                  </a:cubicBezTo>
                  <a:cubicBezTo>
                    <a:pt x="795" y="1091"/>
                    <a:pt x="796" y="1090"/>
                    <a:pt x="797" y="1090"/>
                  </a:cubicBezTo>
                  <a:cubicBezTo>
                    <a:pt x="803" y="1087"/>
                    <a:pt x="811" y="1088"/>
                    <a:pt x="815" y="1093"/>
                  </a:cubicBezTo>
                  <a:cubicBezTo>
                    <a:pt x="820" y="1098"/>
                    <a:pt x="827" y="1101"/>
                    <a:pt x="835" y="1101"/>
                  </a:cubicBezTo>
                  <a:cubicBezTo>
                    <a:pt x="851" y="1101"/>
                    <a:pt x="864" y="1087"/>
                    <a:pt x="864" y="1070"/>
                  </a:cubicBezTo>
                  <a:cubicBezTo>
                    <a:pt x="864" y="1054"/>
                    <a:pt x="851" y="1040"/>
                    <a:pt x="835" y="1040"/>
                  </a:cubicBezTo>
                  <a:close/>
                </a:path>
              </a:pathLst>
            </a:custGeom>
            <a:gradFill rotWithShape="1">
              <a:gsLst>
                <a:gs pos="0">
                  <a:srgbClr val="A90404">
                    <a:gamma/>
                    <a:shade val="54902"/>
                    <a:invGamma/>
                  </a:srgbClr>
                </a:gs>
                <a:gs pos="50000">
                  <a:srgbClr val="A90404"/>
                </a:gs>
                <a:gs pos="100000">
                  <a:srgbClr val="A90404">
                    <a:gamma/>
                    <a:shade val="54902"/>
                    <a:invGamma/>
                  </a:srgbClr>
                </a:gs>
              </a:gsLst>
              <a:lin ang="5400000" scaled="1"/>
            </a:gradFill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66" name="Freeform 6"/>
            <p:cNvSpPr>
              <a:spLocks/>
            </p:cNvSpPr>
            <p:nvPr/>
          </p:nvSpPr>
          <p:spPr bwMode="gray">
            <a:xfrm rot="3600000">
              <a:off x="2532" y="1421"/>
              <a:ext cx="2010" cy="768"/>
            </a:xfrm>
            <a:custGeom>
              <a:avLst/>
              <a:gdLst>
                <a:gd name="T0" fmla="*/ 1164 w 1375"/>
                <a:gd name="T1" fmla="*/ 518 h 527"/>
                <a:gd name="T2" fmla="*/ 1252 w 1375"/>
                <a:gd name="T3" fmla="*/ 467 h 527"/>
                <a:gd name="T4" fmla="*/ 1252 w 1375"/>
                <a:gd name="T5" fmla="*/ 463 h 527"/>
                <a:gd name="T6" fmla="*/ 1240 w 1375"/>
                <a:gd name="T7" fmla="*/ 449 h 527"/>
                <a:gd name="T8" fmla="*/ 1240 w 1375"/>
                <a:gd name="T9" fmla="*/ 449 h 527"/>
                <a:gd name="T10" fmla="*/ 1224 w 1375"/>
                <a:gd name="T11" fmla="*/ 436 h 527"/>
                <a:gd name="T12" fmla="*/ 1235 w 1375"/>
                <a:gd name="T13" fmla="*/ 395 h 527"/>
                <a:gd name="T14" fmla="*/ 1276 w 1375"/>
                <a:gd name="T15" fmla="*/ 406 h 527"/>
                <a:gd name="T16" fmla="*/ 1279 w 1375"/>
                <a:gd name="T17" fmla="*/ 427 h 527"/>
                <a:gd name="T18" fmla="*/ 1285 w 1375"/>
                <a:gd name="T19" fmla="*/ 444 h 527"/>
                <a:gd name="T20" fmla="*/ 1289 w 1375"/>
                <a:gd name="T21" fmla="*/ 446 h 527"/>
                <a:gd name="T22" fmla="*/ 1375 w 1375"/>
                <a:gd name="T23" fmla="*/ 396 h 527"/>
                <a:gd name="T24" fmla="*/ 687 w 1375"/>
                <a:gd name="T25" fmla="*/ 0 h 527"/>
                <a:gd name="T26" fmla="*/ 0 w 1375"/>
                <a:gd name="T27" fmla="*/ 396 h 527"/>
                <a:gd name="T28" fmla="*/ 88 w 1375"/>
                <a:gd name="T29" fmla="*/ 447 h 527"/>
                <a:gd name="T30" fmla="*/ 88 w 1375"/>
                <a:gd name="T31" fmla="*/ 451 h 527"/>
                <a:gd name="T32" fmla="*/ 76 w 1375"/>
                <a:gd name="T33" fmla="*/ 465 h 527"/>
                <a:gd name="T34" fmla="*/ 60 w 1375"/>
                <a:gd name="T35" fmla="*/ 478 h 527"/>
                <a:gd name="T36" fmla="*/ 71 w 1375"/>
                <a:gd name="T37" fmla="*/ 519 h 527"/>
                <a:gd name="T38" fmla="*/ 112 w 1375"/>
                <a:gd name="T39" fmla="*/ 509 h 527"/>
                <a:gd name="T40" fmla="*/ 115 w 1375"/>
                <a:gd name="T41" fmla="*/ 488 h 527"/>
                <a:gd name="T42" fmla="*/ 115 w 1375"/>
                <a:gd name="T43" fmla="*/ 488 h 527"/>
                <a:gd name="T44" fmla="*/ 122 w 1375"/>
                <a:gd name="T45" fmla="*/ 471 h 527"/>
                <a:gd name="T46" fmla="*/ 125 w 1375"/>
                <a:gd name="T47" fmla="*/ 469 h 527"/>
                <a:gd name="T48" fmla="*/ 211 w 1375"/>
                <a:gd name="T49" fmla="*/ 518 h 527"/>
                <a:gd name="T50" fmla="*/ 687 w 1375"/>
                <a:gd name="T51" fmla="*/ 243 h 527"/>
                <a:gd name="T52" fmla="*/ 1164 w 1375"/>
                <a:gd name="T53" fmla="*/ 518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75" h="527">
                  <a:moveTo>
                    <a:pt x="1164" y="518"/>
                  </a:moveTo>
                  <a:cubicBezTo>
                    <a:pt x="1252" y="467"/>
                    <a:pt x="1252" y="467"/>
                    <a:pt x="1252" y="467"/>
                  </a:cubicBezTo>
                  <a:cubicBezTo>
                    <a:pt x="1252" y="466"/>
                    <a:pt x="1252" y="465"/>
                    <a:pt x="1252" y="463"/>
                  </a:cubicBezTo>
                  <a:cubicBezTo>
                    <a:pt x="1251" y="456"/>
                    <a:pt x="1246" y="450"/>
                    <a:pt x="1240" y="449"/>
                  </a:cubicBezTo>
                  <a:cubicBezTo>
                    <a:pt x="1240" y="449"/>
                    <a:pt x="1240" y="449"/>
                    <a:pt x="1240" y="449"/>
                  </a:cubicBezTo>
                  <a:cubicBezTo>
                    <a:pt x="1233" y="447"/>
                    <a:pt x="1227" y="443"/>
                    <a:pt x="1224" y="436"/>
                  </a:cubicBezTo>
                  <a:cubicBezTo>
                    <a:pt x="1216" y="422"/>
                    <a:pt x="1221" y="404"/>
                    <a:pt x="1235" y="395"/>
                  </a:cubicBezTo>
                  <a:cubicBezTo>
                    <a:pt x="1250" y="387"/>
                    <a:pt x="1268" y="392"/>
                    <a:pt x="1276" y="406"/>
                  </a:cubicBezTo>
                  <a:cubicBezTo>
                    <a:pt x="1280" y="412"/>
                    <a:pt x="1281" y="420"/>
                    <a:pt x="1279" y="427"/>
                  </a:cubicBezTo>
                  <a:cubicBezTo>
                    <a:pt x="1277" y="432"/>
                    <a:pt x="1280" y="440"/>
                    <a:pt x="1285" y="444"/>
                  </a:cubicBezTo>
                  <a:cubicBezTo>
                    <a:pt x="1287" y="445"/>
                    <a:pt x="1288" y="445"/>
                    <a:pt x="1289" y="446"/>
                  </a:cubicBezTo>
                  <a:cubicBezTo>
                    <a:pt x="1375" y="396"/>
                    <a:pt x="1375" y="396"/>
                    <a:pt x="1375" y="396"/>
                  </a:cubicBezTo>
                  <a:cubicBezTo>
                    <a:pt x="1238" y="159"/>
                    <a:pt x="981" y="0"/>
                    <a:pt x="687" y="0"/>
                  </a:cubicBezTo>
                  <a:cubicBezTo>
                    <a:pt x="394" y="0"/>
                    <a:pt x="137" y="159"/>
                    <a:pt x="0" y="396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8" y="448"/>
                    <a:pt x="88" y="450"/>
                    <a:pt x="88" y="451"/>
                  </a:cubicBezTo>
                  <a:cubicBezTo>
                    <a:pt x="87" y="458"/>
                    <a:pt x="82" y="464"/>
                    <a:pt x="76" y="465"/>
                  </a:cubicBezTo>
                  <a:cubicBezTo>
                    <a:pt x="69" y="467"/>
                    <a:pt x="63" y="472"/>
                    <a:pt x="60" y="478"/>
                  </a:cubicBezTo>
                  <a:cubicBezTo>
                    <a:pt x="52" y="492"/>
                    <a:pt x="57" y="511"/>
                    <a:pt x="71" y="519"/>
                  </a:cubicBezTo>
                  <a:cubicBezTo>
                    <a:pt x="86" y="527"/>
                    <a:pt x="104" y="523"/>
                    <a:pt x="112" y="509"/>
                  </a:cubicBezTo>
                  <a:cubicBezTo>
                    <a:pt x="116" y="502"/>
                    <a:pt x="117" y="495"/>
                    <a:pt x="115" y="488"/>
                  </a:cubicBezTo>
                  <a:cubicBezTo>
                    <a:pt x="115" y="488"/>
                    <a:pt x="115" y="488"/>
                    <a:pt x="115" y="488"/>
                  </a:cubicBezTo>
                  <a:cubicBezTo>
                    <a:pt x="113" y="482"/>
                    <a:pt x="116" y="475"/>
                    <a:pt x="122" y="471"/>
                  </a:cubicBezTo>
                  <a:cubicBezTo>
                    <a:pt x="123" y="470"/>
                    <a:pt x="124" y="469"/>
                    <a:pt x="125" y="469"/>
                  </a:cubicBezTo>
                  <a:cubicBezTo>
                    <a:pt x="211" y="518"/>
                    <a:pt x="211" y="518"/>
                    <a:pt x="211" y="518"/>
                  </a:cubicBezTo>
                  <a:cubicBezTo>
                    <a:pt x="306" y="354"/>
                    <a:pt x="484" y="243"/>
                    <a:pt x="687" y="243"/>
                  </a:cubicBezTo>
                  <a:cubicBezTo>
                    <a:pt x="891" y="243"/>
                    <a:pt x="1069" y="354"/>
                    <a:pt x="1164" y="518"/>
                  </a:cubicBezTo>
                  <a:close/>
                </a:path>
              </a:pathLst>
            </a:custGeom>
            <a:gradFill rotWithShape="1">
              <a:gsLst>
                <a:gs pos="0">
                  <a:srgbClr val="A90404">
                    <a:gamma/>
                    <a:shade val="54902"/>
                    <a:invGamma/>
                  </a:srgbClr>
                </a:gs>
                <a:gs pos="50000">
                  <a:srgbClr val="A90404"/>
                </a:gs>
                <a:gs pos="100000">
                  <a:srgbClr val="A90404">
                    <a:gamma/>
                    <a:shade val="54902"/>
                    <a:invGamma/>
                  </a:srgbClr>
                </a:gs>
              </a:gsLst>
              <a:lin ang="5400000" scaled="1"/>
            </a:gradFill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67" name="Freeform 7"/>
            <p:cNvSpPr>
              <a:spLocks/>
            </p:cNvSpPr>
            <p:nvPr/>
          </p:nvSpPr>
          <p:spPr bwMode="gray">
            <a:xfrm rot="7200000">
              <a:off x="2833" y="1327"/>
              <a:ext cx="808" cy="1225"/>
            </a:xfrm>
            <a:custGeom>
              <a:avLst/>
              <a:gdLst>
                <a:gd name="T0" fmla="*/ 550 w 550"/>
                <a:gd name="T1" fmla="*/ 132 h 836"/>
                <a:gd name="T2" fmla="*/ 547 w 550"/>
                <a:gd name="T3" fmla="*/ 130 h 836"/>
                <a:gd name="T4" fmla="*/ 529 w 550"/>
                <a:gd name="T5" fmla="*/ 133 h 836"/>
                <a:gd name="T6" fmla="*/ 529 w 550"/>
                <a:gd name="T7" fmla="*/ 133 h 836"/>
                <a:gd name="T8" fmla="*/ 509 w 550"/>
                <a:gd name="T9" fmla="*/ 141 h 836"/>
                <a:gd name="T10" fmla="*/ 480 w 550"/>
                <a:gd name="T11" fmla="*/ 111 h 836"/>
                <a:gd name="T12" fmla="*/ 509 w 550"/>
                <a:gd name="T13" fmla="*/ 80 h 836"/>
                <a:gd name="T14" fmla="*/ 529 w 550"/>
                <a:gd name="T15" fmla="*/ 88 h 836"/>
                <a:gd name="T16" fmla="*/ 547 w 550"/>
                <a:gd name="T17" fmla="*/ 91 h 836"/>
                <a:gd name="T18" fmla="*/ 550 w 550"/>
                <a:gd name="T19" fmla="*/ 89 h 836"/>
                <a:gd name="T20" fmla="*/ 550 w 550"/>
                <a:gd name="T21" fmla="*/ 82 h 836"/>
                <a:gd name="T22" fmla="*/ 550 w 550"/>
                <a:gd name="T23" fmla="*/ 0 h 836"/>
                <a:gd name="T24" fmla="*/ 0 w 550"/>
                <a:gd name="T25" fmla="*/ 550 h 836"/>
                <a:gd name="T26" fmla="*/ 74 w 550"/>
                <a:gd name="T27" fmla="*/ 825 h 836"/>
                <a:gd name="T28" fmla="*/ 153 w 550"/>
                <a:gd name="T29" fmla="*/ 780 h 836"/>
                <a:gd name="T30" fmla="*/ 158 w 550"/>
                <a:gd name="T31" fmla="*/ 796 h 836"/>
                <a:gd name="T32" fmla="*/ 161 w 550"/>
                <a:gd name="T33" fmla="*/ 817 h 836"/>
                <a:gd name="T34" fmla="*/ 202 w 550"/>
                <a:gd name="T35" fmla="*/ 827 h 836"/>
                <a:gd name="T36" fmla="*/ 214 w 550"/>
                <a:gd name="T37" fmla="*/ 786 h 836"/>
                <a:gd name="T38" fmla="*/ 198 w 550"/>
                <a:gd name="T39" fmla="*/ 773 h 836"/>
                <a:gd name="T40" fmla="*/ 198 w 550"/>
                <a:gd name="T41" fmla="*/ 773 h 836"/>
                <a:gd name="T42" fmla="*/ 186 w 550"/>
                <a:gd name="T43" fmla="*/ 761 h 836"/>
                <a:gd name="T44" fmla="*/ 266 w 550"/>
                <a:gd name="T45" fmla="*/ 714 h 836"/>
                <a:gd name="T46" fmla="*/ 222 w 550"/>
                <a:gd name="T47" fmla="*/ 550 h 836"/>
                <a:gd name="T48" fmla="*/ 550 w 550"/>
                <a:gd name="T49" fmla="*/ 222 h 836"/>
                <a:gd name="T50" fmla="*/ 550 w 550"/>
                <a:gd name="T51" fmla="*/ 143 h 836"/>
                <a:gd name="T52" fmla="*/ 550 w 550"/>
                <a:gd name="T53" fmla="*/ 132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0" h="836">
                  <a:moveTo>
                    <a:pt x="550" y="132"/>
                  </a:moveTo>
                  <a:cubicBezTo>
                    <a:pt x="549" y="131"/>
                    <a:pt x="548" y="131"/>
                    <a:pt x="547" y="130"/>
                  </a:cubicBezTo>
                  <a:cubicBezTo>
                    <a:pt x="540" y="127"/>
                    <a:pt x="533" y="129"/>
                    <a:pt x="529" y="133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523" y="138"/>
                    <a:pt x="517" y="141"/>
                    <a:pt x="509" y="141"/>
                  </a:cubicBezTo>
                  <a:cubicBezTo>
                    <a:pt x="493" y="141"/>
                    <a:pt x="480" y="127"/>
                    <a:pt x="480" y="111"/>
                  </a:cubicBezTo>
                  <a:cubicBezTo>
                    <a:pt x="480" y="94"/>
                    <a:pt x="493" y="80"/>
                    <a:pt x="509" y="80"/>
                  </a:cubicBezTo>
                  <a:cubicBezTo>
                    <a:pt x="517" y="80"/>
                    <a:pt x="524" y="83"/>
                    <a:pt x="529" y="88"/>
                  </a:cubicBezTo>
                  <a:cubicBezTo>
                    <a:pt x="533" y="93"/>
                    <a:pt x="540" y="94"/>
                    <a:pt x="547" y="91"/>
                  </a:cubicBezTo>
                  <a:cubicBezTo>
                    <a:pt x="548" y="91"/>
                    <a:pt x="549" y="90"/>
                    <a:pt x="550" y="89"/>
                  </a:cubicBezTo>
                  <a:cubicBezTo>
                    <a:pt x="550" y="82"/>
                    <a:pt x="550" y="82"/>
                    <a:pt x="550" y="82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246" y="0"/>
                    <a:pt x="0" y="246"/>
                    <a:pt x="0" y="550"/>
                  </a:cubicBezTo>
                  <a:cubicBezTo>
                    <a:pt x="0" y="651"/>
                    <a:pt x="27" y="745"/>
                    <a:pt x="74" y="825"/>
                  </a:cubicBezTo>
                  <a:cubicBezTo>
                    <a:pt x="153" y="780"/>
                    <a:pt x="153" y="780"/>
                    <a:pt x="153" y="780"/>
                  </a:cubicBezTo>
                  <a:cubicBezTo>
                    <a:pt x="158" y="784"/>
                    <a:pt x="160" y="791"/>
                    <a:pt x="158" y="796"/>
                  </a:cubicBezTo>
                  <a:cubicBezTo>
                    <a:pt x="157" y="803"/>
                    <a:pt x="158" y="810"/>
                    <a:pt x="161" y="817"/>
                  </a:cubicBezTo>
                  <a:cubicBezTo>
                    <a:pt x="170" y="831"/>
                    <a:pt x="188" y="836"/>
                    <a:pt x="202" y="827"/>
                  </a:cubicBezTo>
                  <a:cubicBezTo>
                    <a:pt x="217" y="819"/>
                    <a:pt x="222" y="801"/>
                    <a:pt x="214" y="786"/>
                  </a:cubicBezTo>
                  <a:cubicBezTo>
                    <a:pt x="210" y="780"/>
                    <a:pt x="204" y="776"/>
                    <a:pt x="198" y="773"/>
                  </a:cubicBezTo>
                  <a:cubicBezTo>
                    <a:pt x="198" y="773"/>
                    <a:pt x="198" y="773"/>
                    <a:pt x="198" y="773"/>
                  </a:cubicBezTo>
                  <a:cubicBezTo>
                    <a:pt x="192" y="772"/>
                    <a:pt x="187" y="767"/>
                    <a:pt x="186" y="761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38" y="666"/>
                    <a:pt x="222" y="610"/>
                    <a:pt x="222" y="550"/>
                  </a:cubicBezTo>
                  <a:cubicBezTo>
                    <a:pt x="222" y="369"/>
                    <a:pt x="369" y="222"/>
                    <a:pt x="550" y="222"/>
                  </a:cubicBezTo>
                  <a:cubicBezTo>
                    <a:pt x="550" y="143"/>
                    <a:pt x="550" y="143"/>
                    <a:pt x="550" y="143"/>
                  </a:cubicBezTo>
                  <a:lnTo>
                    <a:pt x="550" y="132"/>
                  </a:lnTo>
                  <a:close/>
                </a:path>
              </a:pathLst>
            </a:custGeom>
            <a:gradFill rotWithShape="1">
              <a:gsLst>
                <a:gs pos="0">
                  <a:srgbClr val="E2E2E2"/>
                </a:gs>
                <a:gs pos="100000">
                  <a:srgbClr val="E2E2E2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68" name="Freeform 8"/>
            <p:cNvSpPr>
              <a:spLocks/>
            </p:cNvSpPr>
            <p:nvPr/>
          </p:nvSpPr>
          <p:spPr bwMode="gray">
            <a:xfrm rot="7200000">
              <a:off x="2409" y="1993"/>
              <a:ext cx="912" cy="1210"/>
            </a:xfrm>
            <a:custGeom>
              <a:avLst/>
              <a:gdLst>
                <a:gd name="T0" fmla="*/ 70 w 621"/>
                <a:gd name="T1" fmla="*/ 0 h 826"/>
                <a:gd name="T2" fmla="*/ 70 w 621"/>
                <a:gd name="T3" fmla="*/ 82 h 826"/>
                <a:gd name="T4" fmla="*/ 70 w 621"/>
                <a:gd name="T5" fmla="*/ 89 h 826"/>
                <a:gd name="T6" fmla="*/ 67 w 621"/>
                <a:gd name="T7" fmla="*/ 91 h 826"/>
                <a:gd name="T8" fmla="*/ 49 w 621"/>
                <a:gd name="T9" fmla="*/ 88 h 826"/>
                <a:gd name="T10" fmla="*/ 29 w 621"/>
                <a:gd name="T11" fmla="*/ 80 h 826"/>
                <a:gd name="T12" fmla="*/ 0 w 621"/>
                <a:gd name="T13" fmla="*/ 111 h 826"/>
                <a:gd name="T14" fmla="*/ 29 w 621"/>
                <a:gd name="T15" fmla="*/ 141 h 826"/>
                <a:gd name="T16" fmla="*/ 49 w 621"/>
                <a:gd name="T17" fmla="*/ 133 h 826"/>
                <a:gd name="T18" fmla="*/ 49 w 621"/>
                <a:gd name="T19" fmla="*/ 133 h 826"/>
                <a:gd name="T20" fmla="*/ 67 w 621"/>
                <a:gd name="T21" fmla="*/ 130 h 826"/>
                <a:gd name="T22" fmla="*/ 70 w 621"/>
                <a:gd name="T23" fmla="*/ 132 h 826"/>
                <a:gd name="T24" fmla="*/ 70 w 621"/>
                <a:gd name="T25" fmla="*/ 143 h 826"/>
                <a:gd name="T26" fmla="*/ 70 w 621"/>
                <a:gd name="T27" fmla="*/ 222 h 826"/>
                <a:gd name="T28" fmla="*/ 70 w 621"/>
                <a:gd name="T29" fmla="*/ 222 h 826"/>
                <a:gd name="T30" fmla="*/ 398 w 621"/>
                <a:gd name="T31" fmla="*/ 550 h 826"/>
                <a:gd name="T32" fmla="*/ 354 w 621"/>
                <a:gd name="T33" fmla="*/ 714 h 826"/>
                <a:gd name="T34" fmla="*/ 433 w 621"/>
                <a:gd name="T35" fmla="*/ 759 h 826"/>
                <a:gd name="T36" fmla="*/ 436 w 621"/>
                <a:gd name="T37" fmla="*/ 758 h 826"/>
                <a:gd name="T38" fmla="*/ 443 w 621"/>
                <a:gd name="T39" fmla="*/ 740 h 826"/>
                <a:gd name="T40" fmla="*/ 443 w 621"/>
                <a:gd name="T41" fmla="*/ 740 h 826"/>
                <a:gd name="T42" fmla="*/ 446 w 621"/>
                <a:gd name="T43" fmla="*/ 720 h 826"/>
                <a:gd name="T44" fmla="*/ 487 w 621"/>
                <a:gd name="T45" fmla="*/ 709 h 826"/>
                <a:gd name="T46" fmla="*/ 498 w 621"/>
                <a:gd name="T47" fmla="*/ 750 h 826"/>
                <a:gd name="T48" fmla="*/ 482 w 621"/>
                <a:gd name="T49" fmla="*/ 763 h 826"/>
                <a:gd name="T50" fmla="*/ 470 w 621"/>
                <a:gd name="T51" fmla="*/ 777 h 826"/>
                <a:gd name="T52" fmla="*/ 470 w 621"/>
                <a:gd name="T53" fmla="*/ 781 h 826"/>
                <a:gd name="T54" fmla="*/ 547 w 621"/>
                <a:gd name="T55" fmla="*/ 826 h 826"/>
                <a:gd name="T56" fmla="*/ 621 w 621"/>
                <a:gd name="T57" fmla="*/ 550 h 826"/>
                <a:gd name="T58" fmla="*/ 70 w 621"/>
                <a:gd name="T59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1" h="826">
                  <a:moveTo>
                    <a:pt x="70" y="0"/>
                  </a:moveTo>
                  <a:cubicBezTo>
                    <a:pt x="70" y="82"/>
                    <a:pt x="70" y="82"/>
                    <a:pt x="70" y="82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9" y="90"/>
                    <a:pt x="68" y="91"/>
                    <a:pt x="67" y="91"/>
                  </a:cubicBezTo>
                  <a:cubicBezTo>
                    <a:pt x="60" y="94"/>
                    <a:pt x="53" y="93"/>
                    <a:pt x="49" y="88"/>
                  </a:cubicBezTo>
                  <a:cubicBezTo>
                    <a:pt x="44" y="83"/>
                    <a:pt x="37" y="80"/>
                    <a:pt x="29" y="80"/>
                  </a:cubicBezTo>
                  <a:cubicBezTo>
                    <a:pt x="13" y="80"/>
                    <a:pt x="0" y="94"/>
                    <a:pt x="0" y="111"/>
                  </a:cubicBezTo>
                  <a:cubicBezTo>
                    <a:pt x="0" y="127"/>
                    <a:pt x="13" y="141"/>
                    <a:pt x="29" y="141"/>
                  </a:cubicBezTo>
                  <a:cubicBezTo>
                    <a:pt x="37" y="141"/>
                    <a:pt x="43" y="138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3" y="129"/>
                    <a:pt x="60" y="127"/>
                    <a:pt x="67" y="130"/>
                  </a:cubicBezTo>
                  <a:cubicBezTo>
                    <a:pt x="68" y="131"/>
                    <a:pt x="69" y="131"/>
                    <a:pt x="70" y="132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0" y="222"/>
                    <a:pt x="70" y="222"/>
                    <a:pt x="70" y="222"/>
                  </a:cubicBezTo>
                  <a:cubicBezTo>
                    <a:pt x="70" y="222"/>
                    <a:pt x="70" y="222"/>
                    <a:pt x="70" y="222"/>
                  </a:cubicBezTo>
                  <a:cubicBezTo>
                    <a:pt x="252" y="222"/>
                    <a:pt x="398" y="369"/>
                    <a:pt x="398" y="550"/>
                  </a:cubicBezTo>
                  <a:cubicBezTo>
                    <a:pt x="398" y="610"/>
                    <a:pt x="382" y="666"/>
                    <a:pt x="354" y="714"/>
                  </a:cubicBezTo>
                  <a:cubicBezTo>
                    <a:pt x="433" y="759"/>
                    <a:pt x="433" y="759"/>
                    <a:pt x="433" y="759"/>
                  </a:cubicBezTo>
                  <a:cubicBezTo>
                    <a:pt x="434" y="759"/>
                    <a:pt x="435" y="758"/>
                    <a:pt x="436" y="758"/>
                  </a:cubicBezTo>
                  <a:cubicBezTo>
                    <a:pt x="442" y="753"/>
                    <a:pt x="445" y="746"/>
                    <a:pt x="443" y="740"/>
                  </a:cubicBezTo>
                  <a:cubicBezTo>
                    <a:pt x="443" y="740"/>
                    <a:pt x="443" y="740"/>
                    <a:pt x="443" y="740"/>
                  </a:cubicBezTo>
                  <a:cubicBezTo>
                    <a:pt x="441" y="733"/>
                    <a:pt x="442" y="726"/>
                    <a:pt x="446" y="720"/>
                  </a:cubicBezTo>
                  <a:cubicBezTo>
                    <a:pt x="454" y="705"/>
                    <a:pt x="472" y="701"/>
                    <a:pt x="487" y="709"/>
                  </a:cubicBezTo>
                  <a:cubicBezTo>
                    <a:pt x="501" y="717"/>
                    <a:pt x="506" y="736"/>
                    <a:pt x="498" y="750"/>
                  </a:cubicBezTo>
                  <a:cubicBezTo>
                    <a:pt x="494" y="756"/>
                    <a:pt x="489" y="761"/>
                    <a:pt x="482" y="763"/>
                  </a:cubicBezTo>
                  <a:cubicBezTo>
                    <a:pt x="476" y="764"/>
                    <a:pt x="471" y="770"/>
                    <a:pt x="470" y="777"/>
                  </a:cubicBezTo>
                  <a:cubicBezTo>
                    <a:pt x="470" y="778"/>
                    <a:pt x="470" y="780"/>
                    <a:pt x="470" y="781"/>
                  </a:cubicBezTo>
                  <a:cubicBezTo>
                    <a:pt x="547" y="826"/>
                    <a:pt x="547" y="826"/>
                    <a:pt x="547" y="826"/>
                  </a:cubicBezTo>
                  <a:cubicBezTo>
                    <a:pt x="594" y="745"/>
                    <a:pt x="621" y="651"/>
                    <a:pt x="621" y="550"/>
                  </a:cubicBezTo>
                  <a:cubicBezTo>
                    <a:pt x="621" y="246"/>
                    <a:pt x="374" y="0"/>
                    <a:pt x="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2E2E2"/>
                </a:gs>
                <a:gs pos="100000">
                  <a:srgbClr val="E2E2E2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69" name="Freeform 9"/>
            <p:cNvSpPr>
              <a:spLocks/>
            </p:cNvSpPr>
            <p:nvPr/>
          </p:nvSpPr>
          <p:spPr bwMode="gray">
            <a:xfrm rot="7200000">
              <a:off x="1722" y="1642"/>
              <a:ext cx="1397" cy="587"/>
            </a:xfrm>
            <a:custGeom>
              <a:avLst/>
              <a:gdLst>
                <a:gd name="T0" fmla="*/ 876 w 953"/>
                <a:gd name="T1" fmla="*/ 80 h 400"/>
                <a:gd name="T2" fmla="*/ 876 w 953"/>
                <a:gd name="T3" fmla="*/ 76 h 400"/>
                <a:gd name="T4" fmla="*/ 888 w 953"/>
                <a:gd name="T5" fmla="*/ 62 h 400"/>
                <a:gd name="T6" fmla="*/ 904 w 953"/>
                <a:gd name="T7" fmla="*/ 49 h 400"/>
                <a:gd name="T8" fmla="*/ 893 w 953"/>
                <a:gd name="T9" fmla="*/ 8 h 400"/>
                <a:gd name="T10" fmla="*/ 852 w 953"/>
                <a:gd name="T11" fmla="*/ 19 h 400"/>
                <a:gd name="T12" fmla="*/ 849 w 953"/>
                <a:gd name="T13" fmla="*/ 39 h 400"/>
                <a:gd name="T14" fmla="*/ 849 w 953"/>
                <a:gd name="T15" fmla="*/ 39 h 400"/>
                <a:gd name="T16" fmla="*/ 842 w 953"/>
                <a:gd name="T17" fmla="*/ 57 h 400"/>
                <a:gd name="T18" fmla="*/ 839 w 953"/>
                <a:gd name="T19" fmla="*/ 58 h 400"/>
                <a:gd name="T20" fmla="*/ 760 w 953"/>
                <a:gd name="T21" fmla="*/ 13 h 400"/>
                <a:gd name="T22" fmla="*/ 476 w 953"/>
                <a:gd name="T23" fmla="*/ 177 h 400"/>
                <a:gd name="T24" fmla="*/ 192 w 953"/>
                <a:gd name="T25" fmla="*/ 13 h 400"/>
                <a:gd name="T26" fmla="*/ 112 w 953"/>
                <a:gd name="T27" fmla="*/ 60 h 400"/>
                <a:gd name="T28" fmla="*/ 124 w 953"/>
                <a:gd name="T29" fmla="*/ 72 h 400"/>
                <a:gd name="T30" fmla="*/ 124 w 953"/>
                <a:gd name="T31" fmla="*/ 72 h 400"/>
                <a:gd name="T32" fmla="*/ 140 w 953"/>
                <a:gd name="T33" fmla="*/ 85 h 400"/>
                <a:gd name="T34" fmla="*/ 128 w 953"/>
                <a:gd name="T35" fmla="*/ 126 h 400"/>
                <a:gd name="T36" fmla="*/ 87 w 953"/>
                <a:gd name="T37" fmla="*/ 116 h 400"/>
                <a:gd name="T38" fmla="*/ 84 w 953"/>
                <a:gd name="T39" fmla="*/ 95 h 400"/>
                <a:gd name="T40" fmla="*/ 79 w 953"/>
                <a:gd name="T41" fmla="*/ 79 h 400"/>
                <a:gd name="T42" fmla="*/ 0 w 953"/>
                <a:gd name="T43" fmla="*/ 124 h 400"/>
                <a:gd name="T44" fmla="*/ 476 w 953"/>
                <a:gd name="T45" fmla="*/ 400 h 400"/>
                <a:gd name="T46" fmla="*/ 953 w 953"/>
                <a:gd name="T47" fmla="*/ 125 h 400"/>
                <a:gd name="T48" fmla="*/ 876 w 953"/>
                <a:gd name="T49" fmla="*/ 8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3" h="400">
                  <a:moveTo>
                    <a:pt x="876" y="80"/>
                  </a:moveTo>
                  <a:cubicBezTo>
                    <a:pt x="876" y="79"/>
                    <a:pt x="876" y="77"/>
                    <a:pt x="876" y="76"/>
                  </a:cubicBezTo>
                  <a:cubicBezTo>
                    <a:pt x="877" y="69"/>
                    <a:pt x="882" y="63"/>
                    <a:pt x="888" y="62"/>
                  </a:cubicBezTo>
                  <a:cubicBezTo>
                    <a:pt x="895" y="60"/>
                    <a:pt x="900" y="55"/>
                    <a:pt x="904" y="49"/>
                  </a:cubicBezTo>
                  <a:cubicBezTo>
                    <a:pt x="912" y="35"/>
                    <a:pt x="907" y="16"/>
                    <a:pt x="893" y="8"/>
                  </a:cubicBezTo>
                  <a:cubicBezTo>
                    <a:pt x="878" y="0"/>
                    <a:pt x="860" y="4"/>
                    <a:pt x="852" y="19"/>
                  </a:cubicBezTo>
                  <a:cubicBezTo>
                    <a:pt x="848" y="25"/>
                    <a:pt x="847" y="32"/>
                    <a:pt x="849" y="39"/>
                  </a:cubicBezTo>
                  <a:cubicBezTo>
                    <a:pt x="849" y="39"/>
                    <a:pt x="849" y="39"/>
                    <a:pt x="849" y="39"/>
                  </a:cubicBezTo>
                  <a:cubicBezTo>
                    <a:pt x="851" y="45"/>
                    <a:pt x="848" y="52"/>
                    <a:pt x="842" y="57"/>
                  </a:cubicBezTo>
                  <a:cubicBezTo>
                    <a:pt x="841" y="57"/>
                    <a:pt x="840" y="58"/>
                    <a:pt x="839" y="58"/>
                  </a:cubicBezTo>
                  <a:cubicBezTo>
                    <a:pt x="760" y="13"/>
                    <a:pt x="760" y="13"/>
                    <a:pt x="760" y="13"/>
                  </a:cubicBezTo>
                  <a:cubicBezTo>
                    <a:pt x="704" y="111"/>
                    <a:pt x="598" y="177"/>
                    <a:pt x="476" y="177"/>
                  </a:cubicBezTo>
                  <a:cubicBezTo>
                    <a:pt x="355" y="177"/>
                    <a:pt x="249" y="111"/>
                    <a:pt x="192" y="13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3" y="66"/>
                    <a:pt x="118" y="71"/>
                    <a:pt x="124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30" y="75"/>
                    <a:pt x="136" y="79"/>
                    <a:pt x="140" y="85"/>
                  </a:cubicBezTo>
                  <a:cubicBezTo>
                    <a:pt x="148" y="100"/>
                    <a:pt x="143" y="118"/>
                    <a:pt x="128" y="126"/>
                  </a:cubicBezTo>
                  <a:cubicBezTo>
                    <a:pt x="114" y="135"/>
                    <a:pt x="96" y="130"/>
                    <a:pt x="87" y="116"/>
                  </a:cubicBezTo>
                  <a:cubicBezTo>
                    <a:pt x="84" y="109"/>
                    <a:pt x="83" y="102"/>
                    <a:pt x="84" y="95"/>
                  </a:cubicBezTo>
                  <a:cubicBezTo>
                    <a:pt x="86" y="90"/>
                    <a:pt x="84" y="83"/>
                    <a:pt x="79" y="7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95" y="289"/>
                    <a:pt x="273" y="400"/>
                    <a:pt x="476" y="400"/>
                  </a:cubicBezTo>
                  <a:cubicBezTo>
                    <a:pt x="680" y="400"/>
                    <a:pt x="858" y="289"/>
                    <a:pt x="953" y="125"/>
                  </a:cubicBezTo>
                  <a:lnTo>
                    <a:pt x="876" y="80"/>
                  </a:lnTo>
                  <a:close/>
                </a:path>
              </a:pathLst>
            </a:custGeom>
            <a:gradFill rotWithShape="1">
              <a:gsLst>
                <a:gs pos="0">
                  <a:srgbClr val="E2E2E2"/>
                </a:gs>
                <a:gs pos="100000">
                  <a:srgbClr val="E2E2E2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70" name="Oval 10"/>
            <p:cNvSpPr>
              <a:spLocks noChangeArrowheads="1"/>
            </p:cNvSpPr>
            <p:nvPr/>
          </p:nvSpPr>
          <p:spPr bwMode="gray">
            <a:xfrm>
              <a:off x="2438" y="1766"/>
              <a:ext cx="857" cy="854"/>
            </a:xfrm>
            <a:prstGeom prst="ellipse">
              <a:avLst/>
            </a:prstGeom>
            <a:gradFill rotWithShape="1">
              <a:gsLst>
                <a:gs pos="0">
                  <a:srgbClr val="E2E2E2"/>
                </a:gs>
                <a:gs pos="100000">
                  <a:srgbClr val="E2E2E2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 sz="3800"/>
            </a:p>
          </p:txBody>
        </p:sp>
      </p:grpSp>
      <p:sp>
        <p:nvSpPr>
          <p:cNvPr id="322571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en-GB" sz="2000" b="1"/>
          </a:p>
        </p:txBody>
      </p:sp>
      <p:grpSp>
        <p:nvGrpSpPr>
          <p:cNvPr id="322573" name="Group 13"/>
          <p:cNvGrpSpPr>
            <a:grpSpLocks/>
          </p:cNvGrpSpPr>
          <p:nvPr/>
        </p:nvGrpSpPr>
        <p:grpSpPr bwMode="auto">
          <a:xfrm>
            <a:off x="357188" y="2132013"/>
            <a:ext cx="8447088" cy="2509837"/>
            <a:chOff x="225" y="1343"/>
            <a:chExt cx="5321" cy="1581"/>
          </a:xfrm>
        </p:grpSpPr>
        <p:sp>
          <p:nvSpPr>
            <p:cNvPr id="322577" name="Text Box 20"/>
            <p:cNvSpPr txBox="1">
              <a:spLocks noChangeArrowheads="1"/>
            </p:cNvSpPr>
            <p:nvPr/>
          </p:nvSpPr>
          <p:spPr bwMode="auto">
            <a:xfrm>
              <a:off x="2420" y="1982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uk-UA" sz="2400" b="1" dirty="0" smtClean="0"/>
                <a:t>Засади</a:t>
              </a:r>
              <a:endParaRPr lang="en-GB" sz="2000" b="1" dirty="0"/>
            </a:p>
          </p:txBody>
        </p:sp>
        <p:sp>
          <p:nvSpPr>
            <p:cNvPr id="322578" name="Line 40"/>
            <p:cNvSpPr>
              <a:spLocks noChangeShapeType="1"/>
            </p:cNvSpPr>
            <p:nvPr/>
          </p:nvSpPr>
          <p:spPr bwMode="auto">
            <a:xfrm flipH="1">
              <a:off x="225" y="1343"/>
              <a:ext cx="1811" cy="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79" name="Line 41"/>
            <p:cNvSpPr>
              <a:spLocks noChangeShapeType="1"/>
            </p:cNvSpPr>
            <p:nvPr/>
          </p:nvSpPr>
          <p:spPr bwMode="auto">
            <a:xfrm flipH="1">
              <a:off x="3726" y="1343"/>
              <a:ext cx="1820" cy="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83" name="Line 41"/>
            <p:cNvSpPr>
              <a:spLocks noChangeShapeType="1"/>
            </p:cNvSpPr>
            <p:nvPr/>
          </p:nvSpPr>
          <p:spPr bwMode="auto">
            <a:xfrm flipH="1">
              <a:off x="3849" y="2924"/>
              <a:ext cx="1697" cy="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2599" name="Group 39"/>
          <p:cNvGrpSpPr>
            <a:grpSpLocks/>
          </p:cNvGrpSpPr>
          <p:nvPr/>
        </p:nvGrpSpPr>
        <p:grpSpPr bwMode="auto">
          <a:xfrm rot="5400000">
            <a:off x="1046163" y="5522913"/>
            <a:ext cx="144462" cy="1636712"/>
            <a:chOff x="3424" y="1389"/>
            <a:chExt cx="182" cy="2132"/>
          </a:xfrm>
        </p:grpSpPr>
        <p:sp>
          <p:nvSpPr>
            <p:cNvPr id="322600" name="Rectangle 40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C40505">
                    <a:gamma/>
                    <a:tint val="26275"/>
                    <a:invGamma/>
                  </a:srgbClr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2601" name="Rectangle 41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C40505">
                    <a:gamma/>
                    <a:shade val="56471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2604" name="Text Box 6"/>
          <p:cNvSpPr txBox="1">
            <a:spLocks noChangeArrowheads="1"/>
          </p:cNvSpPr>
          <p:nvPr/>
        </p:nvSpPr>
        <p:spPr bwMode="auto">
          <a:xfrm>
            <a:off x="7859713" y="620713"/>
            <a:ext cx="5270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900">
                <a:solidFill>
                  <a:schemeClr val="bg1"/>
                </a:solidFill>
              </a:rPr>
              <a:t>SCENE</a:t>
            </a:r>
          </a:p>
        </p:txBody>
      </p:sp>
      <p:sp>
        <p:nvSpPr>
          <p:cNvPr id="322612" name="Rectangle 5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Державний стандарт </a:t>
            </a:r>
            <a:r>
              <a:rPr lang="ru-RU" dirty="0" err="1"/>
              <a:t>базової</a:t>
            </a:r>
            <a:r>
              <a:rPr lang="ru-RU" dirty="0"/>
              <a:t> і </a:t>
            </a:r>
            <a:r>
              <a:rPr lang="ru-RU" dirty="0" err="1"/>
              <a:t>повної</a:t>
            </a:r>
            <a:r>
              <a:rPr lang="ru-RU" dirty="0"/>
              <a:t> 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endParaRPr lang="en-GB" dirty="0" smtClean="0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778848" y="2795608"/>
            <a:ext cx="20254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uk-UA" b="1" dirty="0" err="1" smtClean="0">
                <a:solidFill>
                  <a:srgbClr val="292929"/>
                </a:solidFill>
              </a:rPr>
              <a:t>Компетентнісний</a:t>
            </a:r>
            <a:r>
              <a:rPr lang="uk-UA" b="1" dirty="0" smtClean="0">
                <a:solidFill>
                  <a:srgbClr val="292929"/>
                </a:solidFill>
              </a:rPr>
              <a:t> підхід</a:t>
            </a:r>
            <a:endParaRPr lang="en-GB" b="1" dirty="0">
              <a:solidFill>
                <a:srgbClr val="292929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629637" y="4797152"/>
            <a:ext cx="22414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uk-UA" b="1" dirty="0" smtClean="0">
                <a:solidFill>
                  <a:srgbClr val="292929"/>
                </a:solidFill>
              </a:rPr>
              <a:t>Навчання через діяльність</a:t>
            </a:r>
            <a:endParaRPr lang="en-GB" b="1" dirty="0">
              <a:solidFill>
                <a:srgbClr val="292929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387350" y="2689391"/>
            <a:ext cx="18803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b="1" dirty="0" smtClean="0">
                <a:solidFill>
                  <a:srgbClr val="292929"/>
                </a:solidFill>
              </a:rPr>
              <a:t>Особистісно-зорієнтований підхід</a:t>
            </a:r>
            <a:endParaRPr lang="en-GB" b="1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17925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2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833 L -0.38229 -0.172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902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2256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38437 2.59259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225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F9F9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endParaRPr lang="de-DE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19661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ru-RU" sz="2000" b="1" noProof="1"/>
          </a:p>
        </p:txBody>
      </p:sp>
      <p:grpSp>
        <p:nvGrpSpPr>
          <p:cNvPr id="196616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196617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196618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196619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0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1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6622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196623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4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5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6626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3800" noProof="1"/>
            </a:p>
          </p:txBody>
        </p: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90575" y="2204780"/>
            <a:ext cx="5878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sz="1200" dirty="0" smtClean="0">
                <a:solidFill>
                  <a:srgbClr val="333333"/>
                </a:solidFill>
              </a:rPr>
              <a:t>Засади</a:t>
            </a:r>
            <a:endParaRPr lang="de-DE" sz="1200" noProof="1">
              <a:solidFill>
                <a:srgbClr val="333333"/>
              </a:solidFill>
            </a:endParaRPr>
          </a:p>
        </p:txBody>
      </p:sp>
      <p:grpSp>
        <p:nvGrpSpPr>
          <p:cNvPr id="196631" name="Group 23"/>
          <p:cNvGrpSpPr>
            <a:grpSpLocks/>
          </p:cNvGrpSpPr>
          <p:nvPr/>
        </p:nvGrpSpPr>
        <p:grpSpPr bwMode="auto">
          <a:xfrm rot="5400000">
            <a:off x="1046163" y="5522913"/>
            <a:ext cx="144462" cy="1636712"/>
            <a:chOff x="3424" y="1389"/>
            <a:chExt cx="182" cy="2132"/>
          </a:xfrm>
        </p:grpSpPr>
        <p:sp>
          <p:nvSpPr>
            <p:cNvPr id="196632" name="Rectangle 24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C40505">
                    <a:gamma/>
                    <a:tint val="26275"/>
                    <a:invGamma/>
                  </a:srgbClr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633" name="Rectangle 25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C40505">
                    <a:gamma/>
                    <a:shade val="56471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6636" name="Text Box 6"/>
          <p:cNvSpPr txBox="1">
            <a:spLocks noChangeArrowheads="1"/>
          </p:cNvSpPr>
          <p:nvPr/>
        </p:nvSpPr>
        <p:spPr bwMode="auto">
          <a:xfrm>
            <a:off x="7859713" y="620713"/>
            <a:ext cx="5270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SCENE</a:t>
            </a:r>
          </a:p>
        </p:txBody>
      </p:sp>
      <p:sp>
        <p:nvSpPr>
          <p:cNvPr id="196639" name="Rectangle 31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uk-UA" b="1" dirty="0" smtClean="0">
                <a:solidFill>
                  <a:srgbClr val="292929"/>
                </a:solidFill>
              </a:rPr>
              <a:t>Особистісно-зорієнтований підхід</a:t>
            </a:r>
            <a:endParaRPr lang="en-GB" b="1" dirty="0">
              <a:solidFill>
                <a:srgbClr val="292929"/>
              </a:solidFill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77" y="1906198"/>
            <a:ext cx="6547723" cy="317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154912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F9F9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endParaRPr lang="de-DE" b="1" noProof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196614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ru-RU" sz="2000" b="1" noProof="1"/>
          </a:p>
        </p:txBody>
      </p:sp>
      <p:grpSp>
        <p:nvGrpSpPr>
          <p:cNvPr id="196616" name="Group 8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166" y="1342"/>
            <a:chExt cx="934" cy="934"/>
          </a:xfrm>
        </p:grpSpPr>
        <p:grpSp>
          <p:nvGrpSpPr>
            <p:cNvPr id="196617" name="Group 9"/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196618" name="Group 10"/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196619" name="Freeform 11"/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0" name="Freeform 12"/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1" name="Freeform 13"/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6622" name="Group 14"/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196623" name="Freeform 15"/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4" name="Freeform 16"/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625" name="Freeform 17"/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96626" name="Oval 18"/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3800" noProof="1"/>
            </a:p>
          </p:txBody>
        </p: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90575" y="2204780"/>
            <a:ext cx="58781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sz="1200" dirty="0" smtClean="0">
                <a:solidFill>
                  <a:srgbClr val="333333"/>
                </a:solidFill>
              </a:rPr>
              <a:t>Засади</a:t>
            </a:r>
            <a:endParaRPr lang="de-DE" sz="1200" noProof="1">
              <a:solidFill>
                <a:srgbClr val="333333"/>
              </a:solidFill>
            </a:endParaRPr>
          </a:p>
        </p:txBody>
      </p:sp>
      <p:grpSp>
        <p:nvGrpSpPr>
          <p:cNvPr id="196631" name="Group 23"/>
          <p:cNvGrpSpPr>
            <a:grpSpLocks/>
          </p:cNvGrpSpPr>
          <p:nvPr/>
        </p:nvGrpSpPr>
        <p:grpSpPr bwMode="auto">
          <a:xfrm rot="5400000">
            <a:off x="1046163" y="5522913"/>
            <a:ext cx="144462" cy="1636712"/>
            <a:chOff x="3424" y="1389"/>
            <a:chExt cx="182" cy="2132"/>
          </a:xfrm>
        </p:grpSpPr>
        <p:sp>
          <p:nvSpPr>
            <p:cNvPr id="196632" name="Rectangle 24"/>
            <p:cNvSpPr>
              <a:spLocks noChangeArrowheads="1"/>
            </p:cNvSpPr>
            <p:nvPr/>
          </p:nvSpPr>
          <p:spPr bwMode="auto">
            <a:xfrm>
              <a:off x="3424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50000">
                  <a:srgbClr val="C40505">
                    <a:gamma/>
                    <a:tint val="26275"/>
                    <a:invGamma/>
                  </a:srgbClr>
                </a:gs>
                <a:gs pos="100000">
                  <a:srgbClr val="C4050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633" name="Rectangle 25"/>
            <p:cNvSpPr>
              <a:spLocks noChangeArrowheads="1"/>
            </p:cNvSpPr>
            <p:nvPr/>
          </p:nvSpPr>
          <p:spPr bwMode="auto">
            <a:xfrm>
              <a:off x="3515" y="1389"/>
              <a:ext cx="91" cy="2132"/>
            </a:xfrm>
            <a:prstGeom prst="rect">
              <a:avLst/>
            </a:prstGeom>
            <a:gradFill rotWithShape="1">
              <a:gsLst>
                <a:gs pos="0">
                  <a:srgbClr val="C40505"/>
                </a:gs>
                <a:gs pos="100000">
                  <a:srgbClr val="C40505">
                    <a:gamma/>
                    <a:shade val="56471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6636" name="Text Box 6"/>
          <p:cNvSpPr txBox="1">
            <a:spLocks noChangeArrowheads="1"/>
          </p:cNvSpPr>
          <p:nvPr/>
        </p:nvSpPr>
        <p:spPr bwMode="auto">
          <a:xfrm>
            <a:off x="7859713" y="620713"/>
            <a:ext cx="5270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1"/>
                </a:solidFill>
              </a:rPr>
              <a:t>SCENE</a:t>
            </a:r>
          </a:p>
        </p:txBody>
      </p:sp>
      <p:sp>
        <p:nvSpPr>
          <p:cNvPr id="196639" name="Rectangle 31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uk-UA" b="1" dirty="0" smtClean="0">
                <a:solidFill>
                  <a:srgbClr val="292929"/>
                </a:solidFill>
              </a:rPr>
              <a:t>Особистісно-зорієнтований підхід</a:t>
            </a:r>
            <a:endParaRPr lang="en-GB" b="1" dirty="0">
              <a:solidFill>
                <a:srgbClr val="292929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43" y="1853010"/>
            <a:ext cx="6259715" cy="351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073941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3.xml><?xml version="1.0" encoding="utf-8"?>
<a:theme xmlns:a="http://schemas.openxmlformats.org/drawingml/2006/main" name="TG_Diagram_042">
  <a:themeElements>
    <a:clrScheme name="TG_Diagram_04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TG_Diagram_04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4D7EE"/>
            </a:gs>
            <a:gs pos="50000">
              <a:srgbClr val="A4D7EE">
                <a:gamma/>
                <a:tint val="63922"/>
                <a:invGamma/>
              </a:srgbClr>
            </a:gs>
            <a:gs pos="100000">
              <a:srgbClr val="A4D7EE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4D7EE"/>
            </a:gs>
            <a:gs pos="50000">
              <a:srgbClr val="A4D7EE">
                <a:gamma/>
                <a:tint val="63922"/>
                <a:invGamma/>
              </a:srgbClr>
            </a:gs>
            <a:gs pos="100000">
              <a:srgbClr val="A4D7EE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G_Diagram_04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4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4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4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4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4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4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371</TotalTime>
  <Words>710</Words>
  <Application>Microsoft Office PowerPoint</Application>
  <PresentationFormat>Экран (4:3)</PresentationFormat>
  <Paragraphs>191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Тема Office</vt:lpstr>
      <vt:lpstr>Larissa-Design</vt:lpstr>
      <vt:lpstr>TG_Diagram_042</vt:lpstr>
      <vt:lpstr>1_Тема Office</vt:lpstr>
      <vt:lpstr>Реалізація  нових державних Стандартів освіти засобами НМК Інформатика-5</vt:lpstr>
      <vt:lpstr>Сучасні тенденції, що викликають необхідність змін в освіті </vt:lpstr>
      <vt:lpstr>Суспільство знань – що це?</vt:lpstr>
      <vt:lpstr>Які з навичок 21 століття ми вміємо формувати у дітей?</vt:lpstr>
      <vt:lpstr>Етапи використання ІКТ на уроках вчителями (із досвіду)</vt:lpstr>
      <vt:lpstr>Державний стандарт базової і повної загальної середньої освіти</vt:lpstr>
      <vt:lpstr>Державний стандарт базової і повної загальної середньої освіти</vt:lpstr>
      <vt:lpstr>Особистісно-зорієнтований підхід</vt:lpstr>
      <vt:lpstr>Особистісно-зорієнтований підхід</vt:lpstr>
      <vt:lpstr>Особистісно-зорієнтований підхід</vt:lpstr>
      <vt:lpstr>Особистісно-зорієнтований підхід</vt:lpstr>
      <vt:lpstr>Компетентнісний підхід</vt:lpstr>
      <vt:lpstr>Компетентнісний підхід</vt:lpstr>
      <vt:lpstr>Компетентнісний підхід</vt:lpstr>
      <vt:lpstr>Компетентнісний підхід</vt:lpstr>
      <vt:lpstr>Компетентнісний підхід</vt:lpstr>
      <vt:lpstr>Навчання через діяльність</vt:lpstr>
      <vt:lpstr>Навчання через діяльність</vt:lpstr>
      <vt:lpstr>Навчання через діяльність</vt:lpstr>
      <vt:lpstr>Методичний посібник для вчителя</vt:lpstr>
      <vt:lpstr>Робочий зошит для учня</vt:lpstr>
      <vt:lpstr>Зошит контролю</vt:lpstr>
      <vt:lpstr>Очікувані результати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Електронна пошта</dc:title>
  <dc:creator>Оля</dc:creator>
  <cp:lastModifiedBy>s12 a501</cp:lastModifiedBy>
  <cp:revision>39</cp:revision>
  <dcterms:created xsi:type="dcterms:W3CDTF">2013-05-06T11:59:20Z</dcterms:created>
  <dcterms:modified xsi:type="dcterms:W3CDTF">2013-05-17T09:18:47Z</dcterms:modified>
</cp:coreProperties>
</file>