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14BD90-0281-4FDC-B911-2E6EFB1F7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DD885A-4CDE-4BD2-A6FF-2AFC99A2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281765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Дискусійні аспекти інформаційно-комунікаційної компетентності: міжнародні підходи та українські перспективи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4283968" cy="50405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4400" b="1" dirty="0" smtClean="0">
                <a:solidFill>
                  <a:srgbClr val="002060"/>
                </a:solidFill>
              </a:rPr>
              <a:t>16-17 </a:t>
            </a:r>
            <a:r>
              <a:rPr lang="ru-RU" sz="4400" b="1" dirty="0" err="1" smtClean="0">
                <a:solidFill>
                  <a:srgbClr val="002060"/>
                </a:solidFill>
              </a:rPr>
              <a:t>травня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2013 г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63688" y="3489875"/>
            <a:ext cx="73803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err="1" smtClean="0">
                <a:solidFill>
                  <a:srgbClr val="002060"/>
                </a:solidFill>
              </a:rPr>
              <a:t>Гуржій</a:t>
            </a:r>
            <a:r>
              <a:rPr lang="ru-RU" b="1" dirty="0" smtClean="0">
                <a:solidFill>
                  <a:srgbClr val="002060"/>
                </a:solidFill>
              </a:rPr>
              <a:t> А.М., </a:t>
            </a:r>
            <a:r>
              <a:rPr lang="ru-RU" dirty="0" err="1" smtClean="0">
                <a:solidFill>
                  <a:srgbClr val="002060"/>
                </a:solidFill>
              </a:rPr>
              <a:t>докт.техн.наук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endParaRPr lang="ru-RU" dirty="0" smtClean="0">
              <a:solidFill>
                <a:srgbClr val="002060"/>
              </a:solidFill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err="1" smtClean="0">
                <a:solidFill>
                  <a:srgbClr val="002060"/>
                </a:solidFill>
              </a:rPr>
              <a:t>професор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дійсний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член НАПН </a:t>
            </a:r>
            <a:r>
              <a:rPr lang="ru-RU" dirty="0" smtClean="0">
                <a:solidFill>
                  <a:srgbClr val="002060"/>
                </a:solidFill>
              </a:rPr>
              <a:t>України, </a:t>
            </a:r>
            <a:endParaRPr lang="ru-RU" dirty="0" smtClean="0">
              <a:solidFill>
                <a:srgbClr val="002060"/>
              </a:solidFill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err="1" smtClean="0">
                <a:solidFill>
                  <a:srgbClr val="002060"/>
                </a:solidFill>
              </a:rPr>
              <a:t>Віце-президент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НАПН </a:t>
            </a:r>
            <a:r>
              <a:rPr lang="ru-RU" dirty="0" smtClean="0">
                <a:solidFill>
                  <a:srgbClr val="002060"/>
                </a:solidFill>
              </a:rPr>
              <a:t>України</a:t>
            </a:r>
            <a:endParaRPr lang="ru-RU" dirty="0">
              <a:solidFill>
                <a:srgbClr val="002060"/>
              </a:solidFill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</a:rPr>
              <a:t>Овчарук О.В., </a:t>
            </a:r>
            <a:r>
              <a:rPr lang="ru-RU" dirty="0" err="1" smtClean="0">
                <a:solidFill>
                  <a:srgbClr val="002060"/>
                </a:solidFill>
              </a:rPr>
              <a:t>канд.пед.наук</a:t>
            </a:r>
            <a:r>
              <a:rPr lang="ru-RU" dirty="0" smtClean="0">
                <a:solidFill>
                  <a:srgbClr val="002060"/>
                </a:solidFill>
              </a:rPr>
              <a:t>, ст.наук </a:t>
            </a:r>
            <a:r>
              <a:rPr lang="ru-RU" dirty="0" err="1" smtClean="0">
                <a:solidFill>
                  <a:srgbClr val="002060"/>
                </a:solidFill>
              </a:rPr>
              <a:t>співр</a:t>
            </a:r>
            <a:r>
              <a:rPr lang="ru-RU" dirty="0" smtClean="0">
                <a:solidFill>
                  <a:srgbClr val="002060"/>
                </a:solidFill>
              </a:rPr>
              <a:t>., </a:t>
            </a:r>
            <a:endParaRPr lang="ru-RU" dirty="0">
              <a:solidFill>
                <a:srgbClr val="002060"/>
              </a:solidFill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2060"/>
                </a:solidFill>
              </a:rPr>
              <a:t>зав. </a:t>
            </a:r>
            <a:r>
              <a:rPr lang="ru-RU" dirty="0" err="1" smtClean="0">
                <a:solidFill>
                  <a:srgbClr val="002060"/>
                </a:solidFill>
              </a:rPr>
              <a:t>Інформаційно-аналітичним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відділом</a:t>
            </a:r>
            <a:r>
              <a:rPr lang="ru-RU" dirty="0" smtClean="0">
                <a:solidFill>
                  <a:srgbClr val="002060"/>
                </a:solidFill>
              </a:rPr>
              <a:t> педагогічних </a:t>
            </a:r>
            <a:r>
              <a:rPr lang="ru-RU" dirty="0" err="1" smtClean="0">
                <a:solidFill>
                  <a:srgbClr val="002060"/>
                </a:solidFill>
              </a:rPr>
              <a:t>інновацій</a:t>
            </a:r>
            <a:r>
              <a:rPr lang="ru-RU" dirty="0" smtClean="0">
                <a:solidFill>
                  <a:srgbClr val="002060"/>
                </a:solidFill>
              </a:rPr>
              <a:t> ІІТЗН НАПН України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До </a:t>
            </a:r>
            <a:r>
              <a:rPr lang="ru-RU" b="1" dirty="0" err="1" smtClean="0"/>
              <a:t>поняття</a:t>
            </a:r>
            <a:r>
              <a:rPr lang="ru-RU" b="1" dirty="0" smtClean="0"/>
              <a:t> </a:t>
            </a:r>
            <a:r>
              <a:rPr lang="ru-RU" b="1" dirty="0" err="1" smtClean="0"/>
              <a:t>цифрової</a:t>
            </a:r>
            <a:r>
              <a:rPr lang="ru-RU" b="1" dirty="0" smtClean="0"/>
              <a:t>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 на </a:t>
            </a:r>
            <a:r>
              <a:rPr lang="ru-RU" b="1" dirty="0" err="1" smtClean="0"/>
              <a:t>рівні</a:t>
            </a:r>
            <a:r>
              <a:rPr lang="ru-RU" b="1" dirty="0" smtClean="0"/>
              <a:t> </a:t>
            </a:r>
            <a:r>
              <a:rPr lang="ru-RU" b="1" dirty="0" err="1" smtClean="0"/>
              <a:t>вчителя</a:t>
            </a:r>
            <a:r>
              <a:rPr lang="ru-RU" b="1" dirty="0" smtClean="0"/>
              <a:t> </a:t>
            </a:r>
            <a:r>
              <a:rPr lang="ru-RU" b="1" dirty="0" err="1" smtClean="0"/>
              <a:t>відносяться</a:t>
            </a:r>
            <a:r>
              <a:rPr lang="ru-RU" b="1" dirty="0" smtClean="0"/>
              <a:t> </a:t>
            </a:r>
            <a:r>
              <a:rPr lang="ru-RU" b="1" dirty="0" err="1" smtClean="0"/>
              <a:t>вміння</a:t>
            </a:r>
            <a:r>
              <a:rPr lang="ru-RU" b="1" dirty="0" smtClean="0"/>
              <a:t>:</a:t>
            </a:r>
            <a:endParaRPr lang="ru-RU" b="1" dirty="0" smtClean="0"/>
          </a:p>
          <a:p>
            <a:pPr lvl="0"/>
            <a:r>
              <a:rPr lang="ru-RU" dirty="0" err="1" smtClean="0"/>
              <a:t>в</a:t>
            </a:r>
            <a:r>
              <a:rPr lang="ru-RU" dirty="0" err="1" smtClean="0"/>
              <a:t>изначати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та </a:t>
            </a:r>
            <a:r>
              <a:rPr lang="ru-RU" dirty="0" err="1" smtClean="0"/>
              <a:t>пропонувати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err="1" smtClean="0"/>
              <a:t>з</a:t>
            </a:r>
            <a:r>
              <a:rPr lang="ru-RU" dirty="0" err="1" smtClean="0"/>
              <a:t>аходити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err="1" smtClean="0"/>
              <a:t>нформацію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відомості</a:t>
            </a:r>
            <a:r>
              <a:rPr lang="ru-RU" dirty="0" smtClean="0"/>
              <a:t> та </a:t>
            </a:r>
            <a:r>
              <a:rPr lang="ru-RU" dirty="0" err="1" smtClean="0"/>
              <a:t>дані</a:t>
            </a:r>
            <a:r>
              <a:rPr lang="ru-RU" dirty="0" smtClean="0"/>
              <a:t>);</a:t>
            </a:r>
            <a:endParaRPr lang="ru-RU" dirty="0" smtClean="0"/>
          </a:p>
          <a:p>
            <a:pPr lvl="0"/>
            <a:r>
              <a:rPr lang="ru-RU" dirty="0" err="1" smtClean="0"/>
              <a:t>о</a:t>
            </a:r>
            <a:r>
              <a:rPr lang="ru-RU" dirty="0" err="1" smtClean="0"/>
              <a:t>цінювати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(</a:t>
            </a:r>
            <a:r>
              <a:rPr lang="ru-RU" dirty="0" err="1" smtClean="0"/>
              <a:t>відомості</a:t>
            </a:r>
            <a:r>
              <a:rPr lang="ru-RU" dirty="0" smtClean="0"/>
              <a:t> та </a:t>
            </a:r>
            <a:r>
              <a:rPr lang="ru-RU" dirty="0" err="1" smtClean="0"/>
              <a:t>дані</a:t>
            </a:r>
            <a:r>
              <a:rPr lang="ru-RU" dirty="0" smtClean="0"/>
              <a:t>)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цілям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err="1" smtClean="0"/>
              <a:t>с</a:t>
            </a:r>
            <a:r>
              <a:rPr lang="ru-RU" dirty="0" err="1" smtClean="0"/>
              <a:t>творювати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err="1" smtClean="0"/>
              <a:t>п</a:t>
            </a:r>
            <a:r>
              <a:rPr lang="ru-RU" dirty="0" err="1" smtClean="0"/>
              <a:t>овідомляти</a:t>
            </a:r>
            <a:r>
              <a:rPr lang="ru-RU" dirty="0" smtClean="0"/>
              <a:t> та </a:t>
            </a:r>
            <a:r>
              <a:rPr lang="ru-RU" dirty="0" err="1" smtClean="0"/>
              <a:t>обговорювати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проблем та </a:t>
            </a:r>
            <a:r>
              <a:rPr lang="ru-RU" dirty="0" err="1" smtClean="0"/>
              <a:t>успіхи</a:t>
            </a:r>
            <a:r>
              <a:rPr lang="ru-RU" dirty="0" smtClean="0"/>
              <a:t>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вирішенні</a:t>
            </a:r>
            <a:r>
              <a:rPr lang="ru-RU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b="1" dirty="0" err="1" smtClean="0"/>
              <a:t>Паралельно</a:t>
            </a:r>
            <a:r>
              <a:rPr lang="ru-RU" b="1" dirty="0" smtClean="0"/>
              <a:t>  з </a:t>
            </a:r>
            <a:r>
              <a:rPr lang="ru-RU" b="1" dirty="0" err="1" smtClean="0"/>
              <a:t>ци</a:t>
            </a:r>
            <a:r>
              <a:rPr lang="ru-RU" b="1" dirty="0" err="1" smtClean="0"/>
              <a:t>м</a:t>
            </a:r>
            <a:r>
              <a:rPr lang="ru-RU" b="1" dirty="0" smtClean="0"/>
              <a:t> </a:t>
            </a:r>
            <a:r>
              <a:rPr lang="ru-RU" b="1" dirty="0" err="1" smtClean="0"/>
              <a:t>пропонують</a:t>
            </a:r>
            <a:r>
              <a:rPr lang="ru-RU" b="1" dirty="0" smtClean="0"/>
              <a:t> </a:t>
            </a:r>
            <a:r>
              <a:rPr lang="ru-RU" b="1" dirty="0" err="1" smtClean="0"/>
              <a:t>складові</a:t>
            </a:r>
            <a:r>
              <a:rPr lang="ru-RU" b="1" dirty="0" smtClean="0"/>
              <a:t> </a:t>
            </a:r>
            <a:r>
              <a:rPr lang="ru-RU" b="1" dirty="0" err="1" smtClean="0"/>
              <a:t>цифрової</a:t>
            </a:r>
            <a:r>
              <a:rPr lang="ru-RU" b="1" dirty="0" smtClean="0"/>
              <a:t>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 для </a:t>
            </a:r>
            <a:r>
              <a:rPr lang="ru-RU" b="1" dirty="0" err="1" smtClean="0"/>
              <a:t>учня</a:t>
            </a:r>
            <a:r>
              <a:rPr lang="ru-RU" b="1" dirty="0" smtClean="0"/>
              <a:t> та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здатність</a:t>
            </a:r>
            <a:r>
              <a:rPr lang="ru-RU" b="1" dirty="0" smtClean="0"/>
              <a:t> </a:t>
            </a:r>
            <a:r>
              <a:rPr lang="ru-RU" b="1" dirty="0" err="1" smtClean="0"/>
              <a:t>демонструвати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елемени</a:t>
            </a:r>
            <a:r>
              <a:rPr lang="ru-RU" b="1" dirty="0" smtClean="0"/>
              <a:t>, як</a:t>
            </a:r>
            <a:r>
              <a:rPr lang="ru-RU" b="1" dirty="0" smtClean="0"/>
              <a:t>:</a:t>
            </a:r>
            <a:endParaRPr lang="ru-RU" b="1" dirty="0" smtClean="0"/>
          </a:p>
          <a:p>
            <a:pPr lvl="0"/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відомостей</a:t>
            </a:r>
            <a:r>
              <a:rPr lang="ru-RU" dirty="0" smtClean="0"/>
              <a:t> та </a:t>
            </a:r>
            <a:r>
              <a:rPr lang="ru-RU" dirty="0" err="1" smtClean="0"/>
              <a:t>даних</a:t>
            </a:r>
            <a:r>
              <a:rPr lang="ru-RU" dirty="0" smtClean="0"/>
              <a:t>); </a:t>
            </a:r>
            <a:endParaRPr lang="ru-RU" dirty="0" smtClean="0"/>
          </a:p>
          <a:p>
            <a:pPr lvl="0"/>
            <a:r>
              <a:rPr lang="ru-RU" dirty="0" err="1" smtClean="0"/>
              <a:t>знаходження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err="1" smtClean="0"/>
              <a:t>оцінювання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err="1" smtClean="0"/>
              <a:t>створення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комунікація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Приклад </a:t>
            </a:r>
            <a:r>
              <a:rPr lang="ru-RU" sz="2400" dirty="0" err="1" smtClean="0"/>
              <a:t>навчально-методичного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матеріалу</a:t>
            </a:r>
            <a:r>
              <a:rPr lang="ru-RU" sz="2400" dirty="0" smtClean="0"/>
              <a:t>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учня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вчителя</a:t>
            </a:r>
            <a:r>
              <a:rPr lang="ru-RU" sz="2400" dirty="0" smtClean="0"/>
              <a:t> (з </a:t>
            </a:r>
            <a:r>
              <a:rPr lang="ru-RU" sz="2400" dirty="0" err="1" smtClean="0"/>
              <a:t>цифрової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грамотності</a:t>
            </a:r>
            <a:r>
              <a:rPr lang="ru-RU" sz="2400" dirty="0" smtClean="0"/>
              <a:t>) </a:t>
            </a:r>
            <a:r>
              <a:rPr lang="ru-RU" sz="2400" dirty="0" smtClean="0"/>
              <a:t>ВЕКТА, </a:t>
            </a:r>
            <a:r>
              <a:rPr lang="ru-RU" sz="2400" dirty="0" err="1" smtClean="0"/>
              <a:t>навчальний</a:t>
            </a:r>
            <a:r>
              <a:rPr lang="ru-RU" sz="2400" dirty="0" smtClean="0"/>
              <a:t> пакет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вчителя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учня</a:t>
            </a:r>
            <a:r>
              <a:rPr lang="ru-RU" sz="2400" dirty="0" smtClean="0"/>
              <a:t>, </a:t>
            </a:r>
            <a:r>
              <a:rPr lang="ru-RU" sz="2400" dirty="0" smtClean="0"/>
              <a:t>2007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51160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ІК-компетентності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дискусії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Дискусійність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ІК-компетентності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є </a:t>
            </a:r>
            <a:r>
              <a:rPr lang="ru-RU" dirty="0" err="1" smtClean="0"/>
              <a:t>новим</a:t>
            </a:r>
            <a:r>
              <a:rPr lang="ru-RU" dirty="0" smtClean="0"/>
              <a:t> та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разом з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/>
              <a:t>Дане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сферах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вузьку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трактовку та </a:t>
            </a:r>
            <a:r>
              <a:rPr lang="ru-RU" dirty="0" err="1" smtClean="0"/>
              <a:t>перетинається</a:t>
            </a:r>
            <a:r>
              <a:rPr lang="ru-RU" dirty="0" smtClean="0"/>
              <a:t> з разними сферами за </a:t>
            </a:r>
            <a:r>
              <a:rPr lang="ru-RU" dirty="0" err="1" smtClean="0"/>
              <a:t>своїми</a:t>
            </a:r>
            <a:r>
              <a:rPr lang="ru-RU" dirty="0" smtClean="0"/>
              <a:t> характеристикам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 </a:t>
            </a:r>
            <a:r>
              <a:rPr lang="ru-RU" dirty="0" err="1" smtClean="0"/>
              <a:t>трактують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користуючись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закріпленими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smtClean="0"/>
              <a:t>документах </a:t>
            </a:r>
            <a:r>
              <a:rPr lang="ru-RU" dirty="0" err="1" smtClean="0"/>
              <a:t>поняттями</a:t>
            </a:r>
            <a:r>
              <a:rPr lang="ru-RU" dirty="0" smtClean="0"/>
              <a:t> та характеристиками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Висновки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/>
              <a:t>4. В </a:t>
            </a:r>
            <a:r>
              <a:rPr lang="ru-RU" sz="2900" dirty="0" err="1" smtClean="0"/>
              <a:t>міжнародних</a:t>
            </a:r>
            <a:r>
              <a:rPr lang="ru-RU" sz="2900" dirty="0" smtClean="0"/>
              <a:t> колах </a:t>
            </a:r>
            <a:r>
              <a:rPr lang="ru-RU" sz="2900" dirty="0" err="1" smtClean="0"/>
              <a:t>дане</a:t>
            </a:r>
            <a:r>
              <a:rPr lang="ru-RU" sz="2900" dirty="0" smtClean="0"/>
              <a:t> </a:t>
            </a:r>
            <a:r>
              <a:rPr lang="ru-RU" sz="2900" dirty="0" err="1" smtClean="0"/>
              <a:t>поняття</a:t>
            </a:r>
            <a:r>
              <a:rPr lang="ru-RU" sz="2900" dirty="0" smtClean="0"/>
              <a:t> не </a:t>
            </a:r>
            <a:r>
              <a:rPr lang="ru-RU" sz="2900" dirty="0" err="1" smtClean="0"/>
              <a:t>звужено</a:t>
            </a:r>
            <a:r>
              <a:rPr lang="ru-RU" sz="2900" dirty="0" smtClean="0"/>
              <a:t> до </a:t>
            </a:r>
            <a:r>
              <a:rPr lang="ru-RU" sz="2900" dirty="0" err="1" smtClean="0"/>
              <a:t>технологічної</a:t>
            </a:r>
            <a:r>
              <a:rPr lang="ru-RU" sz="2900" dirty="0" smtClean="0"/>
              <a:t> та др. сфер, </a:t>
            </a:r>
            <a:r>
              <a:rPr lang="ru-RU" sz="2900" dirty="0" err="1" smtClean="0"/>
              <a:t>воно</a:t>
            </a:r>
            <a:r>
              <a:rPr lang="ru-RU" sz="2900" dirty="0" smtClean="0"/>
              <a:t> </a:t>
            </a:r>
            <a:r>
              <a:rPr lang="ru-RU" sz="2900" dirty="0" err="1" smtClean="0"/>
              <a:t>вміщує</a:t>
            </a:r>
            <a:r>
              <a:rPr lang="ru-RU" sz="2900" dirty="0" smtClean="0"/>
              <a:t> </a:t>
            </a:r>
            <a:r>
              <a:rPr lang="ru-RU" sz="2900" dirty="0" err="1" smtClean="0"/>
              <a:t>різні</a:t>
            </a:r>
            <a:r>
              <a:rPr lang="ru-RU" sz="2900" dirty="0" smtClean="0"/>
              <a:t> </a:t>
            </a:r>
            <a:r>
              <a:rPr lang="ru-RU" sz="2900" dirty="0" err="1" smtClean="0"/>
              <a:t>аспекти</a:t>
            </a:r>
            <a:r>
              <a:rPr lang="ru-RU" sz="2900" dirty="0" smtClean="0"/>
              <a:t>, до </a:t>
            </a:r>
            <a:r>
              <a:rPr lang="ru-RU" sz="2900" dirty="0" err="1" smtClean="0"/>
              <a:t>яких</a:t>
            </a:r>
            <a:r>
              <a:rPr lang="ru-RU" sz="2900" dirty="0" smtClean="0"/>
              <a:t> </a:t>
            </a:r>
            <a:r>
              <a:rPr lang="ru-RU" sz="2900" dirty="0" err="1" smtClean="0"/>
              <a:t>відноситься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соціальна</a:t>
            </a:r>
            <a:r>
              <a:rPr lang="ru-RU" sz="2900" dirty="0" smtClean="0"/>
              <a:t> </a:t>
            </a:r>
            <a:r>
              <a:rPr lang="ru-RU" sz="2900" dirty="0" smtClean="0"/>
              <a:t>сфера, сфера </a:t>
            </a:r>
            <a:r>
              <a:rPr lang="ru-RU" sz="2900" dirty="0" err="1" smtClean="0"/>
              <a:t>комунікацій</a:t>
            </a:r>
            <a:r>
              <a:rPr lang="ru-RU" sz="2900" dirty="0" smtClean="0"/>
              <a:t>, </a:t>
            </a:r>
            <a:r>
              <a:rPr lang="ru-RU" sz="2900" dirty="0" err="1" smtClean="0"/>
              <a:t>ціннісні</a:t>
            </a:r>
            <a:r>
              <a:rPr lang="ru-RU" sz="2900" dirty="0" smtClean="0"/>
              <a:t> та </a:t>
            </a:r>
            <a:r>
              <a:rPr lang="ru-RU" sz="2900" dirty="0" err="1" smtClean="0"/>
              <a:t>громадянські</a:t>
            </a:r>
            <a:r>
              <a:rPr lang="ru-RU" sz="2900" dirty="0" smtClean="0"/>
              <a:t> </a:t>
            </a:r>
            <a:r>
              <a:rPr lang="ru-RU" sz="2900" dirty="0" err="1" smtClean="0"/>
              <a:t>аспекти</a:t>
            </a:r>
            <a:r>
              <a:rPr lang="ru-RU" sz="2900" dirty="0" smtClean="0"/>
              <a:t> </a:t>
            </a:r>
            <a:r>
              <a:rPr lang="ru-RU" sz="2900" dirty="0" err="1" smtClean="0"/>
              <a:t>життєдіяльності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людини</a:t>
            </a:r>
            <a:r>
              <a:rPr lang="ru-RU" sz="2900" dirty="0" smtClean="0"/>
              <a:t>. </a:t>
            </a:r>
            <a:r>
              <a:rPr lang="ru-RU" sz="2900" dirty="0" smtClean="0"/>
              <a:t>Характерным </a:t>
            </a:r>
            <a:r>
              <a:rPr lang="ru-RU" sz="2900" dirty="0" smtClean="0"/>
              <a:t>є те,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кожен</a:t>
            </a:r>
            <a:r>
              <a:rPr lang="ru-RU" sz="2900" dirty="0" smtClean="0"/>
              <a:t> автор </a:t>
            </a:r>
            <a:r>
              <a:rPr lang="ru-RU" sz="2900" dirty="0" smtClean="0"/>
              <a:t>максимально </a:t>
            </a:r>
            <a:r>
              <a:rPr lang="ru-RU" sz="2900" dirty="0" err="1" smtClean="0"/>
              <a:t>наближає</a:t>
            </a:r>
            <a:r>
              <a:rPr lang="ru-RU" sz="2900" dirty="0" smtClean="0"/>
              <a:t> </a:t>
            </a:r>
            <a:r>
              <a:rPr lang="ru-RU" sz="2900" dirty="0" err="1" smtClean="0"/>
              <a:t>його</a:t>
            </a:r>
            <a:r>
              <a:rPr lang="ru-RU" sz="2900" dirty="0" smtClean="0"/>
              <a:t> до </a:t>
            </a:r>
            <a:r>
              <a:rPr lang="ru-RU" sz="2900" dirty="0" err="1" smtClean="0"/>
              <a:t>своєї</a:t>
            </a:r>
            <a:r>
              <a:rPr lang="ru-RU" sz="2900" dirty="0" smtClean="0"/>
              <a:t> </a:t>
            </a:r>
            <a:r>
              <a:rPr lang="ru-RU" sz="2900" err="1" smtClean="0"/>
              <a:t>сфери</a:t>
            </a:r>
            <a:r>
              <a:rPr lang="ru-RU" sz="2900" smtClean="0"/>
              <a:t> дослідження </a:t>
            </a:r>
            <a:r>
              <a:rPr lang="ru-RU" sz="2900" dirty="0" smtClean="0"/>
              <a:t>та </a:t>
            </a:r>
            <a:r>
              <a:rPr lang="ru-RU" sz="2900" dirty="0" err="1" smtClean="0"/>
              <a:t>застосування</a:t>
            </a:r>
            <a:r>
              <a:rPr lang="ru-RU" sz="2900" dirty="0" smtClean="0"/>
              <a:t>. </a:t>
            </a:r>
            <a:r>
              <a:rPr lang="ru-RU" sz="2900" dirty="0" err="1" smtClean="0"/>
              <a:t>Це</a:t>
            </a:r>
            <a:r>
              <a:rPr lang="ru-RU" sz="2900" dirty="0" smtClean="0"/>
              <a:t> характерно</a:t>
            </a:r>
            <a:r>
              <a:rPr lang="ru-RU" sz="2900" dirty="0" smtClean="0"/>
              <a:t>, </a:t>
            </a:r>
            <a:r>
              <a:rPr lang="ru-RU" sz="2900" dirty="0" smtClean="0"/>
              <a:t>напр., для </a:t>
            </a:r>
            <a:r>
              <a:rPr lang="ru-RU" sz="2900" dirty="0" err="1" smtClean="0"/>
              <a:t>вітчизняної</a:t>
            </a:r>
            <a:r>
              <a:rPr lang="ru-RU" sz="2900" dirty="0" smtClean="0"/>
              <a:t> системи освіти, США, </a:t>
            </a:r>
            <a:r>
              <a:rPr lang="ru-RU" sz="2900" dirty="0" err="1" smtClean="0"/>
              <a:t>ін</a:t>
            </a:r>
            <a:r>
              <a:rPr lang="ru-RU" sz="2900" dirty="0" smtClean="0"/>
              <a:t>.</a:t>
            </a:r>
          </a:p>
          <a:p>
            <a:r>
              <a:rPr lang="ru-RU" sz="2900" dirty="0" err="1" smtClean="0"/>
              <a:t>Саме</a:t>
            </a:r>
            <a:r>
              <a:rPr lang="ru-RU" sz="2900" dirty="0" smtClean="0"/>
              <a:t> тому у </a:t>
            </a:r>
            <a:r>
              <a:rPr lang="ru-RU" sz="2900" dirty="0" err="1" smtClean="0"/>
              <a:t>різних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авторів</a:t>
            </a:r>
            <a:r>
              <a:rPr lang="ru-RU" sz="2900" dirty="0" smtClean="0"/>
              <a:t> ми </a:t>
            </a:r>
            <a:r>
              <a:rPr lang="ru-RU" sz="2900" dirty="0" err="1" smtClean="0"/>
              <a:t>зустрічаємо</a:t>
            </a:r>
            <a:r>
              <a:rPr lang="ru-RU" sz="2900" dirty="0" smtClean="0"/>
              <a:t> </a:t>
            </a:r>
            <a:r>
              <a:rPr lang="ru-RU" sz="2900" dirty="0" err="1" smtClean="0"/>
              <a:t>авторське</a:t>
            </a:r>
            <a:r>
              <a:rPr lang="ru-RU" sz="2900" dirty="0" smtClean="0"/>
              <a:t> </a:t>
            </a:r>
            <a:r>
              <a:rPr lang="ru-RU" sz="2900" dirty="0" err="1" smtClean="0"/>
              <a:t>трактування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даного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поняття</a:t>
            </a:r>
            <a:r>
              <a:rPr lang="ru-RU" sz="2900" dirty="0" smtClean="0"/>
              <a:t>, де </a:t>
            </a:r>
            <a:r>
              <a:rPr lang="ru-RU" sz="2900" dirty="0" err="1" smtClean="0"/>
              <a:t>кожен</a:t>
            </a:r>
            <a:r>
              <a:rPr lang="ru-RU" sz="2900" dirty="0" smtClean="0"/>
              <a:t> автор </a:t>
            </a:r>
            <a:r>
              <a:rPr lang="ru-RU" sz="2900" dirty="0" err="1" smtClean="0"/>
              <a:t>іноді</a:t>
            </a:r>
            <a:r>
              <a:rPr lang="ru-RU" sz="2900" dirty="0" smtClean="0"/>
              <a:t> “штучно </a:t>
            </a:r>
            <a:r>
              <a:rPr lang="ru-RU" sz="2900" dirty="0" err="1" smtClean="0"/>
              <a:t>підтягує</a:t>
            </a:r>
            <a:r>
              <a:rPr lang="ru-RU" sz="2900" dirty="0" smtClean="0"/>
              <a:t>” </a:t>
            </a:r>
            <a:r>
              <a:rPr lang="ru-RU" sz="2900" dirty="0" smtClean="0"/>
              <a:t>сферу </a:t>
            </a:r>
            <a:r>
              <a:rPr lang="ru-RU" sz="2900" dirty="0" err="1" smtClean="0"/>
              <a:t>свого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дослідження</a:t>
            </a:r>
            <a:r>
              <a:rPr lang="ru-RU" sz="2900" dirty="0" smtClean="0"/>
              <a:t> до </a:t>
            </a:r>
            <a:r>
              <a:rPr lang="ru-RU" sz="2900" dirty="0" err="1" smtClean="0"/>
              <a:t>власного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визначення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ІК-компетентності</a:t>
            </a:r>
            <a:r>
              <a:rPr lang="ru-RU" sz="2900" dirty="0" smtClean="0"/>
              <a:t>. </a:t>
            </a:r>
            <a:endParaRPr lang="ru-RU" sz="2900" dirty="0" smtClean="0"/>
          </a:p>
          <a:p>
            <a:endParaRPr lang="ru-RU" sz="2900" dirty="0" smtClean="0"/>
          </a:p>
          <a:p>
            <a:r>
              <a:rPr lang="ru-RU" sz="2900" dirty="0" smtClean="0"/>
              <a:t>5. </a:t>
            </a:r>
            <a:r>
              <a:rPr lang="ru-RU" sz="2900" dirty="0" err="1" smtClean="0"/>
              <a:t>Продовження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досліджень</a:t>
            </a:r>
            <a:r>
              <a:rPr lang="ru-RU" sz="2900" dirty="0" smtClean="0"/>
              <a:t> та </a:t>
            </a:r>
            <a:r>
              <a:rPr lang="ru-RU" sz="2900" dirty="0" err="1" smtClean="0"/>
              <a:t>дискусія</a:t>
            </a:r>
            <a:r>
              <a:rPr lang="ru-RU" sz="2900" dirty="0" smtClean="0"/>
              <a:t> з </a:t>
            </a:r>
            <a:r>
              <a:rPr lang="ru-RU" sz="2900" dirty="0" err="1" smtClean="0"/>
              <a:t>визначення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поняття</a:t>
            </a:r>
            <a:r>
              <a:rPr lang="ru-RU" sz="2900" dirty="0" smtClean="0"/>
              <a:t> </a:t>
            </a:r>
            <a:r>
              <a:rPr lang="ru-RU" sz="2900" dirty="0" err="1" smtClean="0"/>
              <a:t>ІК-компетентності</a:t>
            </a:r>
            <a:r>
              <a:rPr lang="ru-RU" sz="2900" dirty="0" smtClean="0"/>
              <a:t> є </a:t>
            </a:r>
            <a:r>
              <a:rPr lang="ru-RU" sz="2900" dirty="0" err="1" smtClean="0"/>
              <a:t>важливим</a:t>
            </a:r>
            <a:r>
              <a:rPr lang="ru-RU" sz="2900" dirty="0" smtClean="0"/>
              <a:t> </a:t>
            </a:r>
            <a:r>
              <a:rPr lang="ru-RU" sz="2900" dirty="0" err="1" smtClean="0"/>
              <a:t>напрямом</a:t>
            </a:r>
            <a:r>
              <a:rPr lang="ru-RU" sz="2900" dirty="0" smtClean="0"/>
              <a:t> </a:t>
            </a:r>
            <a:r>
              <a:rPr lang="ru-RU" sz="2900" dirty="0" err="1" smtClean="0"/>
              <a:t>освітньої</a:t>
            </a:r>
            <a:r>
              <a:rPr lang="ru-RU" sz="2900" dirty="0" smtClean="0"/>
              <a:t> </a:t>
            </a:r>
            <a:r>
              <a:rPr lang="ru-RU" sz="2900" dirty="0" err="1" smtClean="0"/>
              <a:t>політики</a:t>
            </a:r>
            <a:r>
              <a:rPr lang="ru-RU" sz="2900" dirty="0" smtClean="0"/>
              <a:t> у </a:t>
            </a:r>
            <a:r>
              <a:rPr lang="ru-RU" sz="2900" dirty="0" err="1" smtClean="0"/>
              <a:t>контексті</a:t>
            </a:r>
            <a:r>
              <a:rPr lang="ru-RU" sz="2900" dirty="0" smtClean="0"/>
              <a:t> </a:t>
            </a:r>
            <a:r>
              <a:rPr lang="ru-RU" sz="2900" dirty="0" err="1" smtClean="0"/>
              <a:t>реформування</a:t>
            </a:r>
            <a:r>
              <a:rPr lang="ru-RU" sz="2900" dirty="0" smtClean="0"/>
              <a:t> освіти та </a:t>
            </a:r>
            <a:r>
              <a:rPr lang="ru-RU" sz="2900" dirty="0" err="1" smtClean="0"/>
              <a:t>європейської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інтеграції</a:t>
            </a:r>
            <a:r>
              <a:rPr lang="ru-RU" sz="2900" dirty="0" smtClean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ru-RU" dirty="0" err="1" smtClean="0"/>
              <a:t>Висновки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6093296"/>
          </a:xfrm>
        </p:spPr>
        <p:txBody>
          <a:bodyPr>
            <a:normAutofit fontScale="55000" lnSpcReduction="20000"/>
          </a:bodyPr>
          <a:lstStyle/>
          <a:p>
            <a:r>
              <a:rPr lang="uk-UA" dirty="0" err="1" smtClean="0"/>
              <a:t>Компетентнісний</a:t>
            </a:r>
            <a:r>
              <a:rPr lang="uk-UA" dirty="0" smtClean="0"/>
              <a:t> підхід у сучасній освіті: світовий досвід та українські перспективи. – К.: К.І.С., 2004. – 111 с.</a:t>
            </a:r>
            <a:endParaRPr lang="ru-RU" dirty="0" smtClean="0"/>
          </a:p>
          <a:p>
            <a:r>
              <a:rPr lang="uk-UA" dirty="0" smtClean="0"/>
              <a:t>Основи стандартизації інформаційно-комунікаційних компетентностей в системі освіти України: метод. </a:t>
            </a:r>
            <a:r>
              <a:rPr lang="uk-UA" dirty="0" err="1" smtClean="0"/>
              <a:t>pекомендації</a:t>
            </a:r>
            <a:r>
              <a:rPr lang="uk-UA" dirty="0" smtClean="0"/>
              <a:t>/  [В.Ю. Биков, О.В. Білоус, Ю. М. </a:t>
            </a:r>
            <a:r>
              <a:rPr lang="uk-UA" dirty="0" err="1" smtClean="0"/>
              <a:t>Богачков</a:t>
            </a:r>
            <a:r>
              <a:rPr lang="uk-UA" dirty="0" smtClean="0"/>
              <a:t> та ін..]; за </a:t>
            </a:r>
            <a:r>
              <a:rPr lang="uk-UA" dirty="0" err="1" smtClean="0"/>
              <a:t>заг</a:t>
            </a:r>
            <a:r>
              <a:rPr lang="uk-UA" dirty="0" smtClean="0"/>
              <a:t>. Ред. В.Ю. Бикова, О.М. </a:t>
            </a:r>
            <a:r>
              <a:rPr lang="uk-UA" dirty="0" err="1" smtClean="0"/>
              <a:t>Спіріна</a:t>
            </a:r>
            <a:r>
              <a:rPr lang="uk-UA" dirty="0" smtClean="0"/>
              <a:t>, О.В. Овчарук. – К.: </a:t>
            </a:r>
            <a:r>
              <a:rPr lang="uk-UA" dirty="0" err="1" smtClean="0"/>
              <a:t>Атіка</a:t>
            </a:r>
            <a:r>
              <a:rPr lang="uk-UA" dirty="0" smtClean="0"/>
              <a:t>, 2010. – 88 с.  [127, ]</a:t>
            </a:r>
            <a:endParaRPr lang="ru-RU" dirty="0" smtClean="0"/>
          </a:p>
          <a:p>
            <a:r>
              <a:rPr lang="uk-UA" dirty="0" err="1" smtClean="0"/>
              <a:t>Ben</a:t>
            </a:r>
            <a:r>
              <a:rPr lang="uk-UA" dirty="0" smtClean="0"/>
              <a:t> </a:t>
            </a:r>
            <a:r>
              <a:rPr lang="uk-UA" dirty="0" err="1" smtClean="0"/>
              <a:t>Youssef</a:t>
            </a:r>
            <a:r>
              <a:rPr lang="uk-UA" dirty="0" smtClean="0"/>
              <a:t>, A., &amp; </a:t>
            </a:r>
            <a:r>
              <a:rPr lang="uk-UA" dirty="0" err="1" smtClean="0"/>
              <a:t>Dahmani</a:t>
            </a:r>
            <a:r>
              <a:rPr lang="uk-UA" dirty="0" smtClean="0"/>
              <a:t>, M. (2008): </a:t>
            </a:r>
            <a:r>
              <a:rPr lang="uk-UA" dirty="0" err="1" smtClean="0"/>
              <a:t>“The</a:t>
            </a:r>
            <a:r>
              <a:rPr lang="uk-UA" dirty="0" smtClean="0"/>
              <a:t> </a:t>
            </a:r>
            <a:r>
              <a:rPr lang="uk-UA" dirty="0" err="1" smtClean="0"/>
              <a:t>Impact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ICT on </a:t>
            </a:r>
            <a:r>
              <a:rPr lang="uk-UA" dirty="0" err="1" smtClean="0"/>
              <a:t>Student</a:t>
            </a:r>
            <a:r>
              <a:rPr lang="uk-UA" dirty="0" smtClean="0"/>
              <a:t> </a:t>
            </a:r>
            <a:r>
              <a:rPr lang="uk-UA" dirty="0" err="1" smtClean="0"/>
              <a:t>Performance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Higher</a:t>
            </a:r>
            <a:r>
              <a:rPr lang="uk-UA" dirty="0" smtClean="0"/>
              <a:t> </a:t>
            </a:r>
            <a:r>
              <a:rPr lang="uk-UA" dirty="0" err="1" smtClean="0"/>
              <a:t>Education</a:t>
            </a:r>
            <a:r>
              <a:rPr lang="uk-UA" dirty="0" smtClean="0"/>
              <a:t>: </a:t>
            </a:r>
            <a:r>
              <a:rPr lang="uk-UA" dirty="0" err="1" smtClean="0"/>
              <a:t>Direct</a:t>
            </a:r>
            <a:r>
              <a:rPr lang="uk-UA" dirty="0" smtClean="0"/>
              <a:t> </a:t>
            </a:r>
            <a:r>
              <a:rPr lang="uk-UA" dirty="0" err="1" smtClean="0"/>
              <a:t>Effects</a:t>
            </a:r>
            <a:r>
              <a:rPr lang="uk-UA" dirty="0" smtClean="0"/>
              <a:t>, </a:t>
            </a:r>
            <a:r>
              <a:rPr lang="uk-UA" dirty="0" err="1" smtClean="0"/>
              <a:t>Indirect</a:t>
            </a:r>
            <a:r>
              <a:rPr lang="uk-UA" dirty="0" smtClean="0"/>
              <a:t> </a:t>
            </a:r>
            <a:r>
              <a:rPr lang="uk-UA" dirty="0" err="1" smtClean="0"/>
              <a:t>Effects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Organizational</a:t>
            </a:r>
            <a:r>
              <a:rPr lang="uk-UA" dirty="0" smtClean="0"/>
              <a:t> </a:t>
            </a:r>
            <a:r>
              <a:rPr lang="uk-UA" dirty="0" err="1" smtClean="0"/>
              <a:t>Change”</a:t>
            </a:r>
            <a:r>
              <a:rPr lang="uk-UA" dirty="0" smtClean="0"/>
              <a:t>. </a:t>
            </a:r>
            <a:r>
              <a:rPr lang="uk-UA" dirty="0" err="1" smtClean="0"/>
              <a:t>In</a:t>
            </a:r>
            <a:r>
              <a:rPr lang="uk-UA" dirty="0" smtClean="0"/>
              <a:t>: </a:t>
            </a:r>
            <a:r>
              <a:rPr lang="uk-UA" dirty="0" err="1" smtClean="0"/>
              <a:t>“The</a:t>
            </a:r>
            <a:r>
              <a:rPr lang="uk-UA" dirty="0" smtClean="0"/>
              <a:t> </a:t>
            </a:r>
            <a:r>
              <a:rPr lang="uk-UA" dirty="0" err="1" smtClean="0"/>
              <a:t>Economics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E-</a:t>
            </a:r>
            <a:r>
              <a:rPr lang="uk-UA" dirty="0" err="1" smtClean="0"/>
              <a:t>learning”</a:t>
            </a:r>
            <a:r>
              <a:rPr lang="uk-UA" dirty="0" smtClean="0"/>
              <a:t> [</a:t>
            </a:r>
            <a:r>
              <a:rPr lang="uk-UA" dirty="0" err="1" smtClean="0"/>
              <a:t>online</a:t>
            </a:r>
            <a:r>
              <a:rPr lang="uk-UA" dirty="0" smtClean="0"/>
              <a:t> </a:t>
            </a:r>
            <a:r>
              <a:rPr lang="uk-UA" dirty="0" err="1" smtClean="0"/>
              <a:t>monograph</a:t>
            </a:r>
            <a:r>
              <a:rPr lang="uk-UA" dirty="0" smtClean="0"/>
              <a:t>]. </a:t>
            </a:r>
            <a:r>
              <a:rPr lang="uk-UA" i="1" dirty="0" err="1" smtClean="0"/>
              <a:t>Revista</a:t>
            </a:r>
            <a:r>
              <a:rPr lang="uk-UA" i="1" dirty="0" smtClean="0"/>
              <a:t>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Universidad</a:t>
            </a:r>
            <a:r>
              <a:rPr lang="uk-UA" i="1" dirty="0" smtClean="0"/>
              <a:t> y </a:t>
            </a:r>
            <a:r>
              <a:rPr lang="uk-UA" i="1" dirty="0" err="1" smtClean="0"/>
              <a:t>Sociedad</a:t>
            </a:r>
            <a:r>
              <a:rPr lang="uk-UA" i="1" dirty="0" smtClean="0"/>
              <a:t> </a:t>
            </a:r>
            <a:r>
              <a:rPr lang="uk-UA" i="1" dirty="0" err="1" smtClean="0"/>
              <a:t>del</a:t>
            </a:r>
            <a:r>
              <a:rPr lang="uk-UA" i="1" dirty="0" smtClean="0"/>
              <a:t> </a:t>
            </a:r>
            <a:r>
              <a:rPr lang="uk-UA" i="1" dirty="0" err="1" smtClean="0"/>
              <a:t>Conocimiento</a:t>
            </a:r>
            <a:r>
              <a:rPr lang="uk-UA" i="1" dirty="0" smtClean="0"/>
              <a:t> (RUSC)</a:t>
            </a:r>
            <a:r>
              <a:rPr lang="uk-UA" dirty="0" smtClean="0"/>
              <a:t>. 5 (1). UOC. [</a:t>
            </a:r>
            <a:r>
              <a:rPr lang="uk-UA" dirty="0" err="1" smtClean="0"/>
              <a:t>Eлектронний</a:t>
            </a:r>
            <a:r>
              <a:rPr lang="uk-UA" dirty="0" smtClean="0"/>
              <a:t> ресурс]. – Режим доступу :  http://www.uoc.edu/rusc/5/1/dt/eng/benyoussef_dahmani.pdf </a:t>
            </a:r>
            <a:endParaRPr lang="ru-RU" dirty="0" smtClean="0"/>
          </a:p>
          <a:p>
            <a:r>
              <a:rPr lang="uk-UA" dirty="0" err="1" smtClean="0"/>
              <a:t>DeSeCo</a:t>
            </a:r>
            <a:r>
              <a:rPr lang="uk-UA" dirty="0" smtClean="0"/>
              <a:t>. </a:t>
            </a:r>
            <a:r>
              <a:rPr lang="uk-UA" dirty="0" err="1" smtClean="0"/>
              <a:t>Definition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Selection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Competencies</a:t>
            </a:r>
            <a:r>
              <a:rPr lang="uk-UA" dirty="0" smtClean="0"/>
              <a:t>. </a:t>
            </a:r>
            <a:r>
              <a:rPr lang="uk-UA" dirty="0" err="1" smtClean="0"/>
              <a:t>Theoretical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Conceptual</a:t>
            </a:r>
            <a:r>
              <a:rPr lang="uk-UA" dirty="0" smtClean="0"/>
              <a:t> </a:t>
            </a:r>
            <a:r>
              <a:rPr lang="uk-UA" dirty="0" err="1" smtClean="0"/>
              <a:t>Foundations</a:t>
            </a:r>
            <a:r>
              <a:rPr lang="uk-UA" dirty="0" smtClean="0"/>
              <a:t> (DESECO). </a:t>
            </a:r>
            <a:r>
              <a:rPr lang="uk-UA" dirty="0" err="1" smtClean="0"/>
              <a:t>Strategy</a:t>
            </a:r>
            <a:r>
              <a:rPr lang="uk-UA" dirty="0" smtClean="0"/>
              <a:t> </a:t>
            </a:r>
            <a:r>
              <a:rPr lang="uk-UA" dirty="0" err="1" smtClean="0"/>
              <a:t>Paper</a:t>
            </a:r>
            <a:r>
              <a:rPr lang="uk-UA" dirty="0" smtClean="0"/>
              <a:t> on </a:t>
            </a:r>
            <a:r>
              <a:rPr lang="uk-UA" dirty="0" err="1" smtClean="0"/>
              <a:t>Key</a:t>
            </a:r>
            <a:r>
              <a:rPr lang="uk-UA" dirty="0" smtClean="0"/>
              <a:t> </a:t>
            </a:r>
            <a:r>
              <a:rPr lang="uk-UA" dirty="0" err="1" smtClean="0"/>
              <a:t>Competencies</a:t>
            </a:r>
            <a:r>
              <a:rPr lang="uk-UA" dirty="0" smtClean="0"/>
              <a:t>. </a:t>
            </a:r>
            <a:r>
              <a:rPr lang="uk-UA" dirty="0" err="1" smtClean="0"/>
              <a:t>An</a:t>
            </a:r>
            <a:r>
              <a:rPr lang="uk-UA" dirty="0" smtClean="0"/>
              <a:t> </a:t>
            </a:r>
            <a:r>
              <a:rPr lang="uk-UA" dirty="0" err="1" smtClean="0"/>
              <a:t>Overarching</a:t>
            </a:r>
            <a:r>
              <a:rPr lang="uk-UA" dirty="0" smtClean="0"/>
              <a:t> </a:t>
            </a:r>
            <a:r>
              <a:rPr lang="uk-UA" dirty="0" err="1" smtClean="0"/>
              <a:t>Frame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Reference</a:t>
            </a:r>
            <a:r>
              <a:rPr lang="uk-UA" dirty="0" smtClean="0"/>
              <a:t> </a:t>
            </a:r>
            <a:r>
              <a:rPr lang="uk-UA" dirty="0" err="1" smtClean="0"/>
              <a:t>for</a:t>
            </a:r>
            <a:r>
              <a:rPr lang="uk-UA" dirty="0" smtClean="0"/>
              <a:t> </a:t>
            </a:r>
            <a:r>
              <a:rPr lang="uk-UA" dirty="0" err="1" smtClean="0"/>
              <a:t>an</a:t>
            </a:r>
            <a:r>
              <a:rPr lang="uk-UA" dirty="0" smtClean="0"/>
              <a:t> </a:t>
            </a:r>
            <a:r>
              <a:rPr lang="uk-UA" dirty="0" err="1" smtClean="0"/>
              <a:t>Assessment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Research</a:t>
            </a:r>
            <a:r>
              <a:rPr lang="uk-UA" dirty="0" smtClean="0"/>
              <a:t> </a:t>
            </a:r>
            <a:r>
              <a:rPr lang="uk-UA" dirty="0" err="1" smtClean="0"/>
              <a:t>Program</a:t>
            </a:r>
            <a:r>
              <a:rPr lang="uk-UA" dirty="0" smtClean="0"/>
              <a:t> – OECD (</a:t>
            </a:r>
            <a:r>
              <a:rPr lang="uk-UA" dirty="0" err="1" smtClean="0"/>
              <a:t>Draft</a:t>
            </a:r>
            <a:r>
              <a:rPr lang="uk-UA" dirty="0" smtClean="0"/>
              <a:t>) [</a:t>
            </a:r>
            <a:r>
              <a:rPr lang="uk-UA" dirty="0" err="1" smtClean="0"/>
              <a:t>Eлектронний</a:t>
            </a:r>
            <a:r>
              <a:rPr lang="uk-UA" dirty="0" smtClean="0"/>
              <a:t> ресурс]. – Режим доступу : http://www.deseco.admin.ch/.</a:t>
            </a:r>
            <a:endParaRPr lang="ru-RU" dirty="0" smtClean="0"/>
          </a:p>
          <a:p>
            <a:r>
              <a:rPr lang="uk-UA" dirty="0" err="1" smtClean="0"/>
              <a:t>European</a:t>
            </a:r>
            <a:r>
              <a:rPr lang="uk-UA" dirty="0" smtClean="0"/>
              <a:t> </a:t>
            </a:r>
            <a:r>
              <a:rPr lang="uk-UA" dirty="0" err="1" smtClean="0"/>
              <a:t>Union</a:t>
            </a:r>
            <a:r>
              <a:rPr lang="uk-UA" dirty="0" smtClean="0"/>
              <a:t>. </a:t>
            </a:r>
            <a:r>
              <a:rPr lang="uk-UA" dirty="0" err="1" smtClean="0"/>
              <a:t>Key</a:t>
            </a:r>
            <a:r>
              <a:rPr lang="uk-UA" dirty="0" smtClean="0"/>
              <a:t> </a:t>
            </a:r>
            <a:r>
              <a:rPr lang="uk-UA" dirty="0" err="1" smtClean="0"/>
              <a:t>Competencies</a:t>
            </a:r>
            <a:r>
              <a:rPr lang="uk-UA" dirty="0" smtClean="0"/>
              <a:t> </a:t>
            </a:r>
            <a:r>
              <a:rPr lang="uk-UA" dirty="0" err="1" smtClean="0"/>
              <a:t>for</a:t>
            </a:r>
            <a:r>
              <a:rPr lang="uk-UA" dirty="0" smtClean="0"/>
              <a:t> </a:t>
            </a:r>
            <a:r>
              <a:rPr lang="uk-UA" dirty="0" err="1" smtClean="0"/>
              <a:t>Lifelong</a:t>
            </a:r>
            <a:r>
              <a:rPr lang="uk-UA" dirty="0" smtClean="0"/>
              <a:t> </a:t>
            </a:r>
            <a:r>
              <a:rPr lang="uk-UA" dirty="0" err="1" smtClean="0"/>
              <a:t>Learning</a:t>
            </a:r>
            <a:r>
              <a:rPr lang="uk-UA" dirty="0" smtClean="0"/>
              <a:t>. </a:t>
            </a:r>
            <a:r>
              <a:rPr lang="uk-UA" dirty="0" err="1" smtClean="0"/>
              <a:t>Recommendation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European</a:t>
            </a:r>
            <a:r>
              <a:rPr lang="uk-UA" dirty="0" smtClean="0"/>
              <a:t> </a:t>
            </a:r>
            <a:r>
              <a:rPr lang="uk-UA" dirty="0" err="1" smtClean="0"/>
              <a:t>Parliament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to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Council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18 </a:t>
            </a:r>
            <a:r>
              <a:rPr lang="uk-UA" dirty="0" err="1" smtClean="0"/>
              <a:t>December</a:t>
            </a:r>
            <a:r>
              <a:rPr lang="uk-UA" dirty="0" smtClean="0"/>
              <a:t> 2006 (2006/962/EC) // </a:t>
            </a:r>
            <a:r>
              <a:rPr lang="uk-UA" dirty="0" err="1" smtClean="0"/>
              <a:t>Official</a:t>
            </a:r>
            <a:r>
              <a:rPr lang="uk-UA" dirty="0" smtClean="0"/>
              <a:t> </a:t>
            </a:r>
            <a:r>
              <a:rPr lang="uk-UA" dirty="0" err="1" smtClean="0"/>
              <a:t>Journal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European</a:t>
            </a:r>
            <a:r>
              <a:rPr lang="uk-UA" dirty="0" smtClean="0"/>
              <a:t> </a:t>
            </a:r>
            <a:r>
              <a:rPr lang="uk-UA" dirty="0" err="1" smtClean="0"/>
              <a:t>Union</a:t>
            </a:r>
            <a:r>
              <a:rPr lang="uk-UA" dirty="0" smtClean="0"/>
              <a:t>. – 2006. – 30 </a:t>
            </a:r>
            <a:r>
              <a:rPr lang="uk-UA" dirty="0" err="1" smtClean="0"/>
              <a:t>December.–</a:t>
            </a:r>
            <a:r>
              <a:rPr lang="uk-UA" dirty="0" smtClean="0"/>
              <a:t> P. I. 394/10 – I.394/18.</a:t>
            </a:r>
            <a:endParaRPr lang="ru-RU" dirty="0" smtClean="0"/>
          </a:p>
          <a:p>
            <a:r>
              <a:rPr lang="en-US" dirty="0" smtClean="0"/>
              <a:t>Glossary.- Quality in education and training.- European Centre for the Development of Vocational Training, 2011</a:t>
            </a:r>
            <a:r>
              <a:rPr lang="uk-UA" dirty="0" smtClean="0"/>
              <a:t>. – (Р.23-24) (157 р.)</a:t>
            </a:r>
            <a:endParaRPr lang="ru-RU" dirty="0" smtClean="0"/>
          </a:p>
          <a:p>
            <a:r>
              <a:rPr lang="uk-UA" dirty="0" err="1" smtClean="0"/>
              <a:t>Laura</a:t>
            </a:r>
            <a:r>
              <a:rPr lang="uk-UA" dirty="0" smtClean="0"/>
              <a:t> H. </a:t>
            </a:r>
            <a:r>
              <a:rPr lang="uk-UA" dirty="0" err="1" smtClean="0"/>
              <a:t>Salganik</a:t>
            </a:r>
            <a:r>
              <a:rPr lang="uk-UA" dirty="0" smtClean="0"/>
              <a:t>, </a:t>
            </a:r>
            <a:r>
              <a:rPr lang="uk-UA" dirty="0" err="1" smtClean="0"/>
              <a:t>Dominique</a:t>
            </a:r>
            <a:r>
              <a:rPr lang="uk-UA" dirty="0" smtClean="0"/>
              <a:t> S. </a:t>
            </a:r>
            <a:r>
              <a:rPr lang="uk-UA" dirty="0" err="1" smtClean="0"/>
              <a:t>Rychen</a:t>
            </a:r>
            <a:r>
              <a:rPr lang="uk-UA" dirty="0" smtClean="0"/>
              <a:t>, </a:t>
            </a:r>
            <a:r>
              <a:rPr lang="uk-UA" dirty="0" err="1" smtClean="0"/>
              <a:t>Urs</a:t>
            </a:r>
            <a:r>
              <a:rPr lang="uk-UA" dirty="0" smtClean="0"/>
              <a:t> </a:t>
            </a:r>
            <a:r>
              <a:rPr lang="uk-UA" dirty="0" err="1" smtClean="0"/>
              <a:t>Moser</a:t>
            </a:r>
            <a:r>
              <a:rPr lang="uk-UA" dirty="0" smtClean="0"/>
              <a:t>, </a:t>
            </a:r>
            <a:r>
              <a:rPr lang="uk-UA" dirty="0" err="1" smtClean="0"/>
              <a:t>John</a:t>
            </a:r>
            <a:r>
              <a:rPr lang="uk-UA" dirty="0" smtClean="0"/>
              <a:t> W. </a:t>
            </a:r>
            <a:r>
              <a:rPr lang="uk-UA" dirty="0" err="1" smtClean="0"/>
              <a:t>Konstant</a:t>
            </a:r>
            <a:r>
              <a:rPr lang="uk-UA" dirty="0" smtClean="0"/>
              <a:t> (1999), </a:t>
            </a:r>
            <a:r>
              <a:rPr lang="uk-UA" dirty="0" err="1" smtClean="0"/>
              <a:t>Projects</a:t>
            </a:r>
            <a:r>
              <a:rPr lang="uk-UA" dirty="0" smtClean="0"/>
              <a:t> on </a:t>
            </a:r>
            <a:r>
              <a:rPr lang="uk-UA" dirty="0" err="1" smtClean="0"/>
              <a:t>Competencies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OECD </a:t>
            </a:r>
            <a:r>
              <a:rPr lang="uk-UA" dirty="0" err="1" smtClean="0"/>
              <a:t>Context</a:t>
            </a:r>
            <a:r>
              <a:rPr lang="uk-UA" dirty="0" smtClean="0"/>
              <a:t>: </a:t>
            </a:r>
            <a:r>
              <a:rPr lang="uk-UA" dirty="0" err="1" smtClean="0"/>
              <a:t>Analysis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Theoretical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Conceptual</a:t>
            </a:r>
            <a:r>
              <a:rPr lang="uk-UA" dirty="0" smtClean="0"/>
              <a:t> </a:t>
            </a:r>
            <a:r>
              <a:rPr lang="uk-UA" dirty="0" err="1" smtClean="0"/>
              <a:t>Foundations</a:t>
            </a:r>
            <a:r>
              <a:rPr lang="uk-UA" dirty="0" smtClean="0"/>
              <a:t>, SFSO, OECD, ESSI, </a:t>
            </a:r>
            <a:r>
              <a:rPr lang="uk-UA" dirty="0" err="1" smtClean="0"/>
              <a:t>Neuchatel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err="1" smtClean="0"/>
              <a:t>Romani</a:t>
            </a:r>
            <a:r>
              <a:rPr lang="uk-UA" dirty="0" smtClean="0"/>
              <a:t>, J.- </a:t>
            </a:r>
            <a:r>
              <a:rPr lang="uk-UA" dirty="0" err="1" smtClean="0"/>
              <a:t>Strategies</a:t>
            </a:r>
            <a:r>
              <a:rPr lang="uk-UA" dirty="0" smtClean="0"/>
              <a:t> </a:t>
            </a:r>
            <a:r>
              <a:rPr lang="uk-UA" dirty="0" err="1" smtClean="0"/>
              <a:t>to</a:t>
            </a:r>
            <a:r>
              <a:rPr lang="uk-UA" dirty="0" smtClean="0"/>
              <a:t> </a:t>
            </a:r>
            <a:r>
              <a:rPr lang="uk-UA" dirty="0" err="1" smtClean="0"/>
              <a:t>Promote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Development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E-</a:t>
            </a:r>
            <a:r>
              <a:rPr lang="uk-UA" dirty="0" err="1" smtClean="0"/>
              <a:t>competencies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Next</a:t>
            </a:r>
            <a:r>
              <a:rPr lang="uk-UA" dirty="0" smtClean="0"/>
              <a:t> </a:t>
            </a:r>
            <a:r>
              <a:rPr lang="uk-UA" dirty="0" err="1" smtClean="0"/>
              <a:t>Generation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Professionals</a:t>
            </a:r>
            <a:r>
              <a:rPr lang="uk-UA" dirty="0" smtClean="0"/>
              <a:t>:</a:t>
            </a:r>
            <a:r>
              <a:rPr lang="uk-UA" dirty="0" err="1" smtClean="0"/>
              <a:t>European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International</a:t>
            </a:r>
            <a:r>
              <a:rPr lang="uk-UA" dirty="0" smtClean="0"/>
              <a:t> Trends.- </a:t>
            </a:r>
            <a:r>
              <a:rPr lang="uk-UA" dirty="0" err="1" smtClean="0"/>
              <a:t>Monograph</a:t>
            </a:r>
            <a:r>
              <a:rPr lang="uk-UA" dirty="0" smtClean="0"/>
              <a:t> </a:t>
            </a:r>
            <a:r>
              <a:rPr lang="uk-UA" dirty="0" err="1" smtClean="0"/>
              <a:t>No</a:t>
            </a:r>
            <a:r>
              <a:rPr lang="uk-UA" dirty="0" smtClean="0"/>
              <a:t>. 13 </a:t>
            </a:r>
            <a:r>
              <a:rPr lang="uk-UA" dirty="0" err="1" smtClean="0"/>
              <a:t>November</a:t>
            </a:r>
            <a:r>
              <a:rPr lang="uk-UA" dirty="0" smtClean="0"/>
              <a:t> 2009.- </a:t>
            </a:r>
            <a:r>
              <a:rPr lang="uk-UA" dirty="0" err="1" smtClean="0"/>
              <a:t>Communication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Information</a:t>
            </a:r>
            <a:r>
              <a:rPr lang="uk-UA" dirty="0" smtClean="0"/>
              <a:t> </a:t>
            </a:r>
            <a:r>
              <a:rPr lang="uk-UA" dirty="0" err="1" smtClean="0"/>
              <a:t>Technology</a:t>
            </a:r>
            <a:r>
              <a:rPr lang="uk-UA" dirty="0" smtClean="0"/>
              <a:t> Department.- Latin-American </a:t>
            </a:r>
            <a:r>
              <a:rPr lang="uk-UA" dirty="0" err="1" smtClean="0"/>
              <a:t>Faculty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Social</a:t>
            </a:r>
            <a:r>
              <a:rPr lang="uk-UA" dirty="0" smtClean="0"/>
              <a:t> </a:t>
            </a:r>
            <a:r>
              <a:rPr lang="uk-UA" dirty="0" err="1" smtClean="0"/>
              <a:t>Sciences</a:t>
            </a:r>
            <a:r>
              <a:rPr lang="uk-UA" dirty="0" smtClean="0"/>
              <a:t>, </a:t>
            </a:r>
            <a:r>
              <a:rPr lang="uk-UA" dirty="0" err="1" smtClean="0"/>
              <a:t>Campus</a:t>
            </a:r>
            <a:r>
              <a:rPr lang="uk-UA" dirty="0" smtClean="0"/>
              <a:t> </a:t>
            </a:r>
            <a:r>
              <a:rPr lang="uk-UA" dirty="0" err="1" smtClean="0"/>
              <a:t>Mexico</a:t>
            </a:r>
            <a:r>
              <a:rPr lang="uk-UA" dirty="0" smtClean="0"/>
              <a:t> (FLACSO-Mexico).- 57 р.</a:t>
            </a:r>
            <a:endParaRPr lang="ru-RU" dirty="0" smtClean="0"/>
          </a:p>
          <a:p>
            <a:r>
              <a:rPr lang="en-US" dirty="0" smtClean="0"/>
              <a:t>The Digital Literacy resource pack Launched by </a:t>
            </a:r>
            <a:r>
              <a:rPr lang="en-US" dirty="0" err="1" smtClean="0"/>
              <a:t>Becta</a:t>
            </a:r>
            <a:r>
              <a:rPr lang="uk-UA" dirty="0" smtClean="0"/>
              <a:t>, </a:t>
            </a:r>
            <a:r>
              <a:rPr lang="en-US" dirty="0" smtClean="0"/>
              <a:t>November 2009</a:t>
            </a:r>
            <a:r>
              <a:rPr lang="uk-UA" dirty="0" smtClean="0"/>
              <a:t>.- [</a:t>
            </a:r>
            <a:r>
              <a:rPr lang="uk-UA" dirty="0" err="1" smtClean="0"/>
              <a:t>Eлектронний</a:t>
            </a:r>
            <a:r>
              <a:rPr lang="uk-UA" dirty="0" smtClean="0"/>
              <a:t> ресурс]. – Режим доступу : </a:t>
            </a:r>
            <a:r>
              <a:rPr lang="en-GB" dirty="0" smtClean="0"/>
              <a:t>http</a:t>
            </a:r>
            <a:r>
              <a:rPr lang="ru-RU" dirty="0" smtClean="0"/>
              <a:t>://</a:t>
            </a:r>
            <a:r>
              <a:rPr lang="en-GB" dirty="0" err="1" smtClean="0"/>
              <a:t>nationalstrategies</a:t>
            </a:r>
            <a:r>
              <a:rPr lang="ru-RU" dirty="0" smtClean="0"/>
              <a:t>.</a:t>
            </a:r>
            <a:r>
              <a:rPr lang="en-GB" dirty="0" smtClean="0"/>
              <a:t>standards</a:t>
            </a:r>
            <a:r>
              <a:rPr lang="ru-RU" dirty="0" smtClean="0"/>
              <a:t>.</a:t>
            </a:r>
            <a:r>
              <a:rPr lang="en-GB" dirty="0" err="1" smtClean="0"/>
              <a:t>dcsf</a:t>
            </a:r>
            <a:r>
              <a:rPr lang="ru-RU" dirty="0" smtClean="0"/>
              <a:t>.</a:t>
            </a:r>
            <a:r>
              <a:rPr lang="en-GB" dirty="0" err="1" smtClean="0"/>
              <a:t>gov</a:t>
            </a:r>
            <a:r>
              <a:rPr lang="ru-RU" dirty="0" smtClean="0"/>
              <a:t>.</a:t>
            </a:r>
            <a:r>
              <a:rPr lang="en-GB" dirty="0" err="1" smtClean="0"/>
              <a:t>uk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Список </a:t>
            </a:r>
            <a:r>
              <a:rPr lang="ru-RU" sz="2000" dirty="0" err="1" smtClean="0"/>
              <a:t>викорситаної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256584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інформацйно-комунікаційної</a:t>
            </a:r>
            <a:r>
              <a:rPr lang="ru-RU" dirty="0" smtClean="0"/>
              <a:t> </a:t>
            </a:r>
            <a:r>
              <a:rPr lang="ru-RU" dirty="0" err="1" smtClean="0"/>
              <a:t>компететності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ключовий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в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розвинутих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, навчальних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навчально-методичного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ІКТ</a:t>
            </a:r>
            <a:endParaRPr lang="ru-RU" dirty="0" smtClean="0"/>
          </a:p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ІК-компетентності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дискусійний</a:t>
            </a:r>
            <a:r>
              <a:rPr lang="ru-RU" dirty="0" smtClean="0"/>
              <a:t> та </a:t>
            </a:r>
            <a:r>
              <a:rPr lang="ru-RU" dirty="0" err="1" smtClean="0"/>
              <a:t>необхідний</a:t>
            </a:r>
            <a:r>
              <a:rPr lang="ru-RU" dirty="0" smtClean="0"/>
              <a:t> для </a:t>
            </a:r>
            <a:r>
              <a:rPr lang="ru-RU" dirty="0" err="1" smtClean="0"/>
              <a:t>подальшої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стадартів</a:t>
            </a:r>
            <a:r>
              <a:rPr lang="ru-RU" dirty="0" smtClean="0"/>
              <a:t> освіти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54360"/>
          </a:xfrm>
        </p:spPr>
        <p:txBody>
          <a:bodyPr/>
          <a:lstStyle/>
          <a:p>
            <a:r>
              <a:rPr lang="uk-UA" dirty="0" smtClean="0"/>
              <a:t>Постановка </a:t>
            </a:r>
            <a:r>
              <a:rPr lang="uk-UA" dirty="0" smtClean="0"/>
              <a:t>проблеми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І</a:t>
            </a:r>
            <a:r>
              <a:rPr lang="ru-RU" i="1" dirty="0" err="1" smtClean="0"/>
              <a:t>К-компетентність</a:t>
            </a:r>
            <a:r>
              <a:rPr lang="ru-RU" i="1" dirty="0" smtClean="0"/>
              <a:t> </a:t>
            </a:r>
            <a:r>
              <a:rPr lang="ru-RU" i="1" dirty="0" smtClean="0"/>
              <a:t>– </a:t>
            </a:r>
            <a:r>
              <a:rPr lang="ru-RU" i="1" dirty="0" err="1" smtClean="0"/>
              <a:t>сукупність</a:t>
            </a:r>
            <a:r>
              <a:rPr lang="ru-RU" i="1" dirty="0" smtClean="0"/>
              <a:t> </a:t>
            </a:r>
            <a:r>
              <a:rPr lang="ru-RU" i="1" dirty="0" err="1" smtClean="0"/>
              <a:t>знань</a:t>
            </a:r>
            <a:r>
              <a:rPr lang="ru-RU" i="1" dirty="0" smtClean="0"/>
              <a:t>, </a:t>
            </a:r>
            <a:r>
              <a:rPr lang="ru-RU" i="1" dirty="0" err="1" smtClean="0"/>
              <a:t>вмінь</a:t>
            </a:r>
            <a:r>
              <a:rPr lang="ru-RU" i="1" dirty="0" smtClean="0"/>
              <a:t> та </a:t>
            </a:r>
            <a:r>
              <a:rPr lang="ru-RU" i="1" dirty="0" err="1" smtClean="0"/>
              <a:t>ставлень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застосовуються</a:t>
            </a:r>
            <a:r>
              <a:rPr lang="ru-RU" i="1" dirty="0" smtClean="0"/>
              <a:t> для </a:t>
            </a:r>
            <a:r>
              <a:rPr lang="ru-RU" i="1" dirty="0" err="1" smtClean="0"/>
              <a:t>інформаційних</a:t>
            </a:r>
            <a:r>
              <a:rPr lang="ru-RU" i="1" dirty="0" smtClean="0"/>
              <a:t> та </a:t>
            </a:r>
            <a:r>
              <a:rPr lang="ru-RU" i="1" dirty="0" err="1" smtClean="0"/>
              <a:t>комунікаційних</a:t>
            </a:r>
            <a:r>
              <a:rPr lang="ru-RU" i="1" dirty="0" smtClean="0"/>
              <a:t> систем,  </a:t>
            </a:r>
            <a:r>
              <a:rPr lang="ru-RU" i="1" dirty="0" err="1" smtClean="0"/>
              <a:t>включаючи</a:t>
            </a:r>
            <a:r>
              <a:rPr lang="ru-RU" i="1" dirty="0" smtClean="0"/>
              <a:t> </a:t>
            </a:r>
            <a:r>
              <a:rPr lang="ru-RU" i="1" dirty="0" err="1" smtClean="0"/>
              <a:t>засоби</a:t>
            </a:r>
            <a:r>
              <a:rPr lang="ru-RU" i="1" dirty="0" smtClean="0"/>
              <a:t> та, </a:t>
            </a:r>
            <a:r>
              <a:rPr lang="ru-RU" i="1" dirty="0" err="1" smtClean="0"/>
              <a:t>зокрма</a:t>
            </a:r>
            <a:r>
              <a:rPr lang="ru-RU" i="1" dirty="0" smtClean="0"/>
              <a:t>, </a:t>
            </a:r>
            <a:r>
              <a:rPr lang="ru-RU" i="1" dirty="0" err="1" smtClean="0"/>
              <a:t>здатність</a:t>
            </a:r>
            <a:r>
              <a:rPr lang="ru-RU" i="1" dirty="0" smtClean="0"/>
              <a:t> </a:t>
            </a:r>
            <a:r>
              <a:rPr lang="ru-RU" i="1" dirty="0" err="1" smtClean="0"/>
              <a:t>здійснювати</a:t>
            </a:r>
            <a:r>
              <a:rPr lang="ru-RU" i="1" dirty="0" smtClean="0"/>
              <a:t> </a:t>
            </a:r>
            <a:r>
              <a:rPr lang="ru-RU" i="1" dirty="0" err="1" smtClean="0"/>
              <a:t>веб-дизайн</a:t>
            </a:r>
            <a:r>
              <a:rPr lang="ru-RU" i="1" dirty="0" smtClean="0"/>
              <a:t>, </a:t>
            </a:r>
            <a:r>
              <a:rPr lang="ru-RU" i="1" dirty="0" err="1" smtClean="0"/>
              <a:t>розробляти</a:t>
            </a:r>
            <a:r>
              <a:rPr lang="ru-RU" i="1" dirty="0" smtClean="0"/>
              <a:t> </a:t>
            </a:r>
            <a:r>
              <a:rPr lang="ru-RU" i="1" dirty="0" err="1" smtClean="0"/>
              <a:t>презентації</a:t>
            </a:r>
            <a:r>
              <a:rPr lang="ru-RU" i="1" dirty="0" smtClean="0"/>
              <a:t>, </a:t>
            </a:r>
            <a:r>
              <a:rPr lang="ru-RU" i="1" dirty="0" err="1" smtClean="0"/>
              <a:t>використовувати</a:t>
            </a:r>
            <a:r>
              <a:rPr lang="ru-RU" i="1" dirty="0" smtClean="0"/>
              <a:t> </a:t>
            </a:r>
            <a:r>
              <a:rPr lang="ru-RU" i="1" dirty="0" err="1" smtClean="0"/>
              <a:t>графічні</a:t>
            </a:r>
            <a:r>
              <a:rPr lang="ru-RU" i="1" dirty="0" smtClean="0"/>
              <a:t> </a:t>
            </a:r>
            <a:r>
              <a:rPr lang="ru-RU" i="1" dirty="0" err="1" smtClean="0"/>
              <a:t>програми</a:t>
            </a:r>
            <a:r>
              <a:rPr lang="ru-RU" i="1" dirty="0" smtClean="0"/>
              <a:t>, </a:t>
            </a:r>
            <a:r>
              <a:rPr lang="ru-RU" i="1" dirty="0" err="1" smtClean="0"/>
              <a:t>відомості</a:t>
            </a:r>
            <a:r>
              <a:rPr lang="ru-RU" i="1" dirty="0" smtClean="0"/>
              <a:t> </a:t>
            </a:r>
            <a:r>
              <a:rPr lang="ru-RU" i="1" dirty="0" err="1" smtClean="0"/>
              <a:t>он-лайн</a:t>
            </a:r>
            <a:r>
              <a:rPr lang="ru-RU" i="1" dirty="0" smtClean="0"/>
              <a:t> </a:t>
            </a:r>
            <a:r>
              <a:rPr lang="ru-RU" i="1" dirty="0" err="1" smtClean="0"/>
              <a:t>бібліотек</a:t>
            </a:r>
            <a:r>
              <a:rPr lang="ru-RU" i="1" dirty="0" smtClean="0"/>
              <a:t>, </a:t>
            </a:r>
            <a:r>
              <a:rPr lang="ru-RU" i="1" dirty="0" err="1" smtClean="0"/>
              <a:t>веб-браузерів</a:t>
            </a:r>
            <a:r>
              <a:rPr lang="ru-RU" i="1" dirty="0" smtClean="0"/>
              <a:t>, </a:t>
            </a:r>
            <a:r>
              <a:rPr lang="ru-RU" i="1" dirty="0" err="1" smtClean="0"/>
              <a:t>програмы</a:t>
            </a:r>
            <a:r>
              <a:rPr lang="ru-RU" i="1" dirty="0" smtClean="0"/>
              <a:t> </a:t>
            </a:r>
            <a:r>
              <a:rPr lang="ru-RU" i="1" dirty="0" err="1" smtClean="0"/>
              <a:t>Word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. </a:t>
            </a:r>
            <a:r>
              <a:rPr lang="ru-RU" i="1" dirty="0" smtClean="0"/>
              <a:t>(</a:t>
            </a:r>
            <a:r>
              <a:rPr lang="ru-RU" dirty="0" smtClean="0"/>
              <a:t>Б. </a:t>
            </a:r>
            <a:r>
              <a:rPr lang="ru-RU" dirty="0" err="1" smtClean="0"/>
              <a:t>Юссеф</a:t>
            </a:r>
            <a:r>
              <a:rPr lang="ru-RU" dirty="0" smtClean="0"/>
              <a:t>, М. </a:t>
            </a:r>
            <a:r>
              <a:rPr lang="ru-RU" dirty="0" err="1" smtClean="0"/>
              <a:t>Дагмани</a:t>
            </a:r>
            <a:r>
              <a:rPr lang="ru-RU" dirty="0" smtClean="0"/>
              <a:t> (2008).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Порівняльна</a:t>
            </a:r>
            <a:r>
              <a:rPr lang="ru-RU" dirty="0" smtClean="0"/>
              <a:t> </a:t>
            </a:r>
            <a:r>
              <a:rPr lang="ru-RU" dirty="0" smtClean="0"/>
              <a:t>характеристика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ІК-компетентності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ОЕСР </a:t>
            </a:r>
            <a:r>
              <a:rPr lang="ru-RU" dirty="0" err="1" smtClean="0"/>
              <a:t>визначила</a:t>
            </a:r>
            <a:r>
              <a:rPr lang="ru-RU" dirty="0" smtClean="0"/>
              <a:t> три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smtClean="0"/>
              <a:t>компетентностей: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автономна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;</a:t>
            </a:r>
            <a:endParaRPr lang="ru-RU" i="1" dirty="0" smtClean="0"/>
          </a:p>
          <a:p>
            <a:r>
              <a:rPr lang="ru-RU" b="1" i="1" dirty="0" smtClean="0">
                <a:solidFill>
                  <a:schemeClr val="accent2"/>
                </a:solidFill>
              </a:rPr>
              <a:t>- </a:t>
            </a:r>
            <a:r>
              <a:rPr lang="ru-RU" b="1" i="1" dirty="0" err="1" smtClean="0">
                <a:solidFill>
                  <a:schemeClr val="accent2"/>
                </a:solidFill>
              </a:rPr>
              <a:t>інтерактивне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використання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засобів</a:t>
            </a:r>
            <a:r>
              <a:rPr lang="ru-RU" b="1" i="1" dirty="0" smtClean="0">
                <a:solidFill>
                  <a:schemeClr val="accent2"/>
                </a:solidFill>
              </a:rPr>
              <a:t>; </a:t>
            </a:r>
            <a:endParaRPr lang="ru-RU" b="1" i="1" dirty="0" smtClean="0">
              <a:solidFill>
                <a:schemeClr val="accent2"/>
              </a:solidFill>
            </a:endParaRPr>
          </a:p>
          <a:p>
            <a:r>
              <a:rPr lang="ru-RU" i="1" dirty="0" smtClean="0"/>
              <a:t>- </a:t>
            </a:r>
            <a:r>
              <a:rPr lang="ru-RU" i="1" dirty="0" err="1" smtClean="0"/>
              <a:t>вміння</a:t>
            </a:r>
            <a:r>
              <a:rPr lang="ru-RU" i="1" dirty="0" smtClean="0"/>
              <a:t>  </a:t>
            </a:r>
            <a:r>
              <a:rPr lang="ru-RU" i="1" dirty="0" err="1" smtClean="0"/>
              <a:t>функціонувати</a:t>
            </a:r>
            <a:r>
              <a:rPr lang="ru-RU" i="1" dirty="0" smtClean="0"/>
              <a:t> в </a:t>
            </a:r>
            <a:r>
              <a:rPr lang="ru-RU" i="1" dirty="0" err="1" smtClean="0"/>
              <a:t>соціально</a:t>
            </a:r>
            <a:r>
              <a:rPr lang="ru-RU" i="1" dirty="0" smtClean="0"/>
              <a:t> </a:t>
            </a:r>
            <a:r>
              <a:rPr lang="ru-RU" i="1" dirty="0" err="1" smtClean="0"/>
              <a:t>гетерогенних</a:t>
            </a:r>
            <a:r>
              <a:rPr lang="ru-RU" i="1" dirty="0" smtClean="0"/>
              <a:t> </a:t>
            </a:r>
            <a:r>
              <a:rPr lang="ru-RU" i="1" dirty="0" err="1" smtClean="0"/>
              <a:t>групах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В рамках </a:t>
            </a:r>
            <a:r>
              <a:rPr lang="ru-RU" i="1" dirty="0" err="1" smtClean="0"/>
              <a:t>категорії</a:t>
            </a:r>
            <a:r>
              <a:rPr lang="ru-RU" i="1" dirty="0" smtClean="0"/>
              <a:t> </a:t>
            </a:r>
            <a:r>
              <a:rPr lang="ru-RU" i="1" dirty="0" err="1" smtClean="0"/>
              <a:t>інтерактивного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використання</a:t>
            </a:r>
            <a:r>
              <a:rPr lang="ru-RU" i="1" dirty="0" smtClean="0"/>
              <a:t> </a:t>
            </a:r>
            <a:r>
              <a:rPr lang="ru-RU" i="1" dirty="0" err="1" smtClean="0"/>
              <a:t>засобів</a:t>
            </a:r>
            <a:r>
              <a:rPr lang="ru-RU" i="1" dirty="0" smtClean="0"/>
              <a:t> </a:t>
            </a:r>
            <a:r>
              <a:rPr lang="ru-RU" i="1" dirty="0" err="1" smtClean="0"/>
              <a:t>визначно</a:t>
            </a:r>
            <a:r>
              <a:rPr lang="ru-RU" i="1" dirty="0" smtClean="0"/>
              <a:t> </a:t>
            </a:r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ключові</a:t>
            </a:r>
            <a:r>
              <a:rPr lang="ru-RU" i="1" dirty="0" smtClean="0"/>
              <a:t> </a:t>
            </a:r>
            <a:r>
              <a:rPr lang="ru-RU" i="1" dirty="0" err="1" smtClean="0"/>
              <a:t>компетентності</a:t>
            </a:r>
            <a:r>
              <a:rPr lang="ru-RU" i="1" dirty="0" smtClean="0"/>
              <a:t>:</a:t>
            </a:r>
            <a:endParaRPr lang="ru-RU" i="1" dirty="0" smtClean="0"/>
          </a:p>
          <a:p>
            <a:pPr lvl="1"/>
            <a:r>
              <a:rPr lang="ru-RU" dirty="0" err="1" smtClean="0"/>
              <a:t>Зданість</a:t>
            </a:r>
            <a:r>
              <a:rPr lang="ru-RU" dirty="0" smtClean="0"/>
              <a:t> </a:t>
            </a:r>
            <a:r>
              <a:rPr lang="ru-RU" dirty="0" err="1" smtClean="0"/>
              <a:t>інфорективно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си</a:t>
            </a:r>
            <a:r>
              <a:rPr lang="ru-RU" dirty="0" err="1" smtClean="0"/>
              <a:t>мволіку</a:t>
            </a:r>
            <a:r>
              <a:rPr lang="ru-RU" dirty="0" smtClean="0"/>
              <a:t>, </a:t>
            </a:r>
            <a:r>
              <a:rPr lang="ru-RU" dirty="0" err="1" smtClean="0"/>
              <a:t>тексти</a:t>
            </a:r>
            <a:r>
              <a:rPr lang="ru-RU" dirty="0" smtClean="0"/>
              <a:t>;</a:t>
            </a:r>
            <a:endParaRPr lang="ru-RU" dirty="0" smtClean="0"/>
          </a:p>
          <a:p>
            <a:pPr lvl="1"/>
            <a:r>
              <a:rPr lang="ru-RU" dirty="0" err="1" smtClean="0"/>
              <a:t>Здастність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(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грамотність</a:t>
            </a:r>
            <a:r>
              <a:rPr lang="ru-RU" dirty="0" smtClean="0"/>
              <a:t>);</a:t>
            </a:r>
          </a:p>
          <a:p>
            <a:pPr lvl="1"/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інтерактивні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ІК-компетентності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smtClean="0"/>
              <a:t>в рамках </a:t>
            </a:r>
            <a:r>
              <a:rPr lang="ru-RU" dirty="0" smtClean="0"/>
              <a:t>ОЕСР </a:t>
            </a:r>
            <a:r>
              <a:rPr lang="ru-RU" dirty="0" smtClean="0"/>
              <a:t>(</a:t>
            </a:r>
            <a:r>
              <a:rPr lang="en-US" dirty="0" smtClean="0"/>
              <a:t>OECD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5044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2"/>
                </a:solidFill>
              </a:rPr>
              <a:t>	</a:t>
            </a:r>
            <a:r>
              <a:rPr lang="ru-RU" b="1" dirty="0" err="1" smtClean="0">
                <a:solidFill>
                  <a:schemeClr val="accent2"/>
                </a:solidFill>
              </a:rPr>
              <a:t>Перелік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ключових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компетентностей для </a:t>
            </a:r>
            <a:r>
              <a:rPr lang="ru-RU" b="1" dirty="0" err="1" smtClean="0">
                <a:solidFill>
                  <a:schemeClr val="accent2"/>
                </a:solidFill>
              </a:rPr>
              <a:t>навчання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протягом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життя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Key</a:t>
            </a:r>
            <a:r>
              <a:rPr lang="ru-RU" i="1" dirty="0" smtClean="0"/>
              <a:t> </a:t>
            </a:r>
            <a:r>
              <a:rPr lang="ru-RU" i="1" dirty="0" err="1" smtClean="0"/>
              <a:t>Competences</a:t>
            </a:r>
            <a:r>
              <a:rPr lang="ru-RU" i="1" dirty="0" smtClean="0"/>
              <a:t> </a:t>
            </a:r>
            <a:r>
              <a:rPr lang="ru-RU" i="1" dirty="0" err="1" smtClean="0"/>
              <a:t>for</a:t>
            </a:r>
            <a:r>
              <a:rPr lang="ru-RU" i="1" dirty="0" smtClean="0"/>
              <a:t> </a:t>
            </a:r>
            <a:r>
              <a:rPr lang="ru-RU" i="1" dirty="0" err="1" smtClean="0"/>
              <a:t>Lifelong</a:t>
            </a:r>
            <a:r>
              <a:rPr lang="ru-RU" i="1" dirty="0" smtClean="0"/>
              <a:t> </a:t>
            </a:r>
            <a:r>
              <a:rPr lang="ru-RU" i="1" dirty="0" err="1" smtClean="0"/>
              <a:t>Learning</a:t>
            </a:r>
            <a:r>
              <a:rPr lang="ru-RU" i="1" dirty="0" smtClean="0"/>
              <a:t>) </a:t>
            </a:r>
            <a:r>
              <a:rPr lang="ru-RU" dirty="0" err="1" smtClean="0"/>
              <a:t>Є</a:t>
            </a:r>
            <a:r>
              <a:rPr lang="ru-RU" dirty="0" err="1" smtClean="0"/>
              <a:t>вропейскої</a:t>
            </a:r>
            <a:r>
              <a:rPr lang="ru-RU" dirty="0" smtClean="0"/>
              <a:t> </a:t>
            </a:r>
            <a:r>
              <a:rPr lang="ru-RU" dirty="0" smtClean="0"/>
              <a:t>рамки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1)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2)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іноземними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chemeClr val="accent2"/>
                </a:solidFill>
              </a:rPr>
              <a:t>3)  </a:t>
            </a:r>
            <a:r>
              <a:rPr lang="ru-RU" b="1" i="1" dirty="0" err="1" smtClean="0">
                <a:solidFill>
                  <a:schemeClr val="accent2"/>
                </a:solidFill>
              </a:rPr>
              <a:t>математична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компетентність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та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компетентність</a:t>
            </a:r>
            <a:r>
              <a:rPr lang="ru-RU" b="1" i="1" dirty="0" smtClean="0">
                <a:solidFill>
                  <a:schemeClr val="accent2"/>
                </a:solidFill>
              </a:rPr>
              <a:t>  </a:t>
            </a:r>
            <a:r>
              <a:rPr lang="ru-RU" b="1" i="1" dirty="0" smtClean="0">
                <a:solidFill>
                  <a:schemeClr val="accent2"/>
                </a:solidFill>
              </a:rPr>
              <a:t>у </a:t>
            </a:r>
            <a:r>
              <a:rPr lang="ru-RU" b="1" i="1" dirty="0" err="1" smtClean="0">
                <a:solidFill>
                  <a:schemeClr val="accent2"/>
                </a:solidFill>
              </a:rPr>
              <a:t>сфері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науки </a:t>
            </a:r>
            <a:r>
              <a:rPr lang="ru-RU" b="1" i="1" dirty="0" smtClean="0">
                <a:solidFill>
                  <a:schemeClr val="accent2"/>
                </a:solidFill>
              </a:rPr>
              <a:t>та </a:t>
            </a:r>
            <a:r>
              <a:rPr lang="ru-RU" b="1" i="1" dirty="0" err="1" smtClean="0">
                <a:solidFill>
                  <a:schemeClr val="accent2"/>
                </a:solidFill>
              </a:rPr>
              <a:t>технологій</a:t>
            </a:r>
            <a:r>
              <a:rPr lang="ru-RU" b="1" i="1" dirty="0" smtClean="0">
                <a:solidFill>
                  <a:schemeClr val="accent2"/>
                </a:solidFill>
              </a:rPr>
              <a:t>;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	4) </a:t>
            </a:r>
            <a:r>
              <a:rPr lang="ru-RU" b="1" i="1" dirty="0" err="1" smtClean="0">
                <a:solidFill>
                  <a:schemeClr val="accent2"/>
                </a:solidFill>
              </a:rPr>
              <a:t>цифрова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компетентність</a:t>
            </a:r>
            <a:r>
              <a:rPr lang="ru-RU" b="1" i="1" dirty="0" smtClean="0">
                <a:solidFill>
                  <a:schemeClr val="accent2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	5)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навчатись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6) </a:t>
            </a:r>
            <a:r>
              <a:rPr lang="ru-RU" dirty="0" err="1" smtClean="0"/>
              <a:t>соціальна</a:t>
            </a:r>
            <a:r>
              <a:rPr lang="ru-RU" dirty="0" smtClean="0"/>
              <a:t> та </a:t>
            </a:r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7)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інвіціативи</a:t>
            </a:r>
            <a:r>
              <a:rPr lang="ru-RU" dirty="0" smtClean="0"/>
              <a:t> та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8) культурна </a:t>
            </a:r>
            <a:r>
              <a:rPr lang="ru-RU" dirty="0" err="1" smtClean="0"/>
              <a:t>обізнаність</a:t>
            </a:r>
            <a:r>
              <a:rPr lang="ru-RU" dirty="0" smtClean="0"/>
              <a:t> та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(</a:t>
            </a:r>
            <a:r>
              <a:rPr lang="ru-RU" dirty="0" err="1" smtClean="0"/>
              <a:t>Європейська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, 2007)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Є</a:t>
            </a:r>
            <a:r>
              <a:rPr lang="ru-RU" dirty="0" err="1" smtClean="0"/>
              <a:t>вропейска</a:t>
            </a:r>
            <a:r>
              <a:rPr lang="ru-RU" dirty="0" smtClean="0"/>
              <a:t> </a:t>
            </a:r>
            <a:r>
              <a:rPr lang="ru-RU" dirty="0" smtClean="0"/>
              <a:t>рамка </a:t>
            </a:r>
            <a:r>
              <a:rPr lang="ru-RU" dirty="0" err="1" smtClean="0"/>
              <a:t>відповідності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(</a:t>
            </a:r>
            <a:r>
              <a:rPr lang="uk-UA" sz="3100" i="1" dirty="0" err="1" smtClean="0"/>
              <a:t>European</a:t>
            </a:r>
            <a:r>
              <a:rPr lang="uk-UA" sz="3100" i="1" dirty="0" smtClean="0"/>
              <a:t> </a:t>
            </a:r>
            <a:r>
              <a:rPr lang="uk-UA" sz="3100" i="1" dirty="0" err="1" smtClean="0"/>
              <a:t>Reference</a:t>
            </a:r>
            <a:r>
              <a:rPr lang="uk-UA" sz="3100" i="1" dirty="0" smtClean="0"/>
              <a:t> Framework)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51160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err="1" smtClean="0">
                <a:solidFill>
                  <a:schemeClr val="accent2"/>
                </a:solidFill>
              </a:rPr>
              <a:t>багатофункціональні</a:t>
            </a:r>
            <a:r>
              <a:rPr lang="ru-RU" dirty="0" smtClean="0">
                <a:solidFill>
                  <a:schemeClr val="accent2"/>
                </a:solidFill>
              </a:rPr>
              <a:t>;</a:t>
            </a:r>
            <a:endParaRPr lang="ru-RU" dirty="0" smtClean="0">
              <a:solidFill>
                <a:schemeClr val="accent2"/>
              </a:solidFill>
            </a:endParaRPr>
          </a:p>
          <a:p>
            <a:pPr lvl="0"/>
            <a:r>
              <a:rPr lang="ru-RU" dirty="0" err="1" smtClean="0">
                <a:solidFill>
                  <a:schemeClr val="accent2"/>
                </a:solidFill>
              </a:rPr>
              <a:t>наскрізні</a:t>
            </a:r>
            <a:r>
              <a:rPr lang="ru-RU" dirty="0" smtClean="0">
                <a:solidFill>
                  <a:schemeClr val="accent2"/>
                </a:solidFill>
              </a:rPr>
              <a:t>;</a:t>
            </a:r>
            <a:endParaRPr lang="ru-RU" dirty="0" smtClean="0">
              <a:solidFill>
                <a:schemeClr val="accent2"/>
              </a:solidFill>
            </a:endParaRPr>
          </a:p>
          <a:p>
            <a:pPr lvl="0"/>
            <a:r>
              <a:rPr lang="ru-RU" dirty="0" err="1" smtClean="0">
                <a:solidFill>
                  <a:schemeClr val="accent2"/>
                </a:solidFill>
              </a:rPr>
              <a:t>в</a:t>
            </a:r>
            <a:r>
              <a:rPr lang="ru-RU" dirty="0" err="1" smtClean="0">
                <a:solidFill>
                  <a:schemeClr val="accent2"/>
                </a:solidFill>
              </a:rPr>
              <a:t>ідносяться</a:t>
            </a:r>
            <a:r>
              <a:rPr lang="ru-RU" dirty="0" smtClean="0">
                <a:solidFill>
                  <a:schemeClr val="accent2"/>
                </a:solidFill>
              </a:rPr>
              <a:t> до </a:t>
            </a:r>
            <a:r>
              <a:rPr lang="ru-RU" dirty="0" err="1" smtClean="0">
                <a:solidFill>
                  <a:schemeClr val="accent2"/>
                </a:solidFill>
              </a:rPr>
              <a:t>ментальної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діяльності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вищого</a:t>
            </a:r>
            <a:r>
              <a:rPr lang="ru-RU" dirty="0" smtClean="0">
                <a:solidFill>
                  <a:schemeClr val="accent2"/>
                </a:solidFill>
              </a:rPr>
              <a:t> порядку;</a:t>
            </a:r>
            <a:endParaRPr lang="ru-RU" dirty="0" smtClean="0">
              <a:solidFill>
                <a:schemeClr val="accent2"/>
              </a:solidFill>
            </a:endParaRPr>
          </a:p>
          <a:p>
            <a:pPr lvl="0"/>
            <a:r>
              <a:rPr lang="ru-RU" dirty="0" err="1" smtClean="0">
                <a:solidFill>
                  <a:schemeClr val="accent2"/>
                </a:solidFill>
              </a:rPr>
              <a:t>багатовимірні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Моніторинг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ключовими</a:t>
            </a:r>
            <a:r>
              <a:rPr lang="ru-RU" dirty="0" smtClean="0"/>
              <a:t> компетентностями є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для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системи освіти.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Тому вони </a:t>
            </a:r>
            <a:r>
              <a:rPr lang="ru-RU" dirty="0" err="1" smtClean="0"/>
              <a:t>включені</a:t>
            </a:r>
            <a:r>
              <a:rPr lang="ru-RU" dirty="0" smtClean="0"/>
              <a:t> до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порівняльих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smtClean="0"/>
              <a:t>(TIMSS, PISA),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інтеграцію</a:t>
            </a:r>
            <a:r>
              <a:rPr lang="ru-RU" dirty="0" smtClean="0"/>
              <a:t> ІКТ в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Technology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Education</a:t>
            </a:r>
            <a:r>
              <a:rPr lang="ru-RU" dirty="0" smtClean="0"/>
              <a:t> </a:t>
            </a:r>
            <a:r>
              <a:rPr lang="ru-RU" dirty="0" err="1" smtClean="0"/>
              <a:t>Study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smtClean="0"/>
              <a:t>характеристики </a:t>
            </a:r>
            <a:r>
              <a:rPr lang="ru-RU" dirty="0" err="1" smtClean="0"/>
              <a:t>І</a:t>
            </a:r>
            <a:r>
              <a:rPr lang="ru-RU" dirty="0" err="1" smtClean="0"/>
              <a:t>К-компетентності</a:t>
            </a:r>
            <a:r>
              <a:rPr lang="ru-RU" dirty="0" smtClean="0"/>
              <a:t> (як </a:t>
            </a:r>
            <a:r>
              <a:rPr lang="ru-RU" dirty="0" err="1" smtClean="0"/>
              <a:t>ключової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51880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Питання</a:t>
            </a:r>
            <a:r>
              <a:rPr lang="ru-RU" dirty="0" smtClean="0"/>
              <a:t>, пов</a:t>
            </a:r>
            <a:r>
              <a:rPr lang="en-US" dirty="0" smtClean="0"/>
              <a:t>’</a:t>
            </a:r>
            <a:r>
              <a:rPr lang="ru-RU" dirty="0" smtClean="0"/>
              <a:t>язані з </a:t>
            </a:r>
            <a:r>
              <a:rPr lang="ru-RU" dirty="0" err="1" smtClean="0"/>
              <a:t>трактуванням</a:t>
            </a:r>
            <a:r>
              <a:rPr lang="ru-RU" dirty="0" smtClean="0"/>
              <a:t> </a:t>
            </a:r>
            <a:r>
              <a:rPr lang="ru-RU" dirty="0" err="1" smtClean="0"/>
              <a:t>ІК-компетентності</a:t>
            </a:r>
            <a:r>
              <a:rPr lang="ru-RU" dirty="0" smtClean="0"/>
              <a:t>, </a:t>
            </a:r>
            <a:r>
              <a:rPr lang="ru-RU" dirty="0" err="1" smtClean="0"/>
              <a:t>висвітлені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дослідженнях</a:t>
            </a:r>
            <a:r>
              <a:rPr lang="ru-RU" dirty="0" smtClean="0"/>
              <a:t> </a:t>
            </a:r>
            <a:r>
              <a:rPr lang="ru-RU" dirty="0" smtClean="0"/>
              <a:t>В. П. </a:t>
            </a:r>
            <a:r>
              <a:rPr lang="ru-RU" dirty="0" err="1" smtClean="0"/>
              <a:t>Вембра</a:t>
            </a:r>
            <a:r>
              <a:rPr lang="ru-RU" dirty="0" smtClean="0"/>
              <a:t>, О. Г. </a:t>
            </a:r>
            <a:r>
              <a:rPr lang="ru-RU" dirty="0" err="1" smtClean="0"/>
              <a:t>Кузьминської</a:t>
            </a:r>
            <a:r>
              <a:rPr lang="ru-RU" dirty="0" smtClean="0"/>
              <a:t>,  </a:t>
            </a:r>
            <a:r>
              <a:rPr lang="ru-RU" dirty="0" smtClean="0"/>
              <a:t>Н. В. Морзе, О. В. </a:t>
            </a:r>
            <a:r>
              <a:rPr lang="ru-RU" dirty="0" err="1" smtClean="0"/>
              <a:t>Овчарук</a:t>
            </a:r>
            <a:r>
              <a:rPr lang="ru-RU" dirty="0" smtClean="0"/>
              <a:t>, С. М. </a:t>
            </a:r>
            <a:r>
              <a:rPr lang="ru-RU" dirty="0" err="1" smtClean="0"/>
              <a:t>Спіріна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ІК-компетентність</a:t>
            </a:r>
            <a:r>
              <a:rPr lang="ru-RU" dirty="0" smtClean="0"/>
              <a:t> є </a:t>
            </a:r>
            <a:r>
              <a:rPr lang="ru-RU" dirty="0" smtClean="0"/>
              <a:t>результатом </a:t>
            </a:r>
            <a:r>
              <a:rPr lang="ru-RU" dirty="0" err="1" smtClean="0"/>
              <a:t>різнобічних</a:t>
            </a:r>
            <a:r>
              <a:rPr lang="ru-RU" dirty="0" smtClean="0"/>
              <a:t> </a:t>
            </a:r>
            <a:r>
              <a:rPr lang="ru-RU" dirty="0" err="1" smtClean="0"/>
              <a:t>здатностей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з: </a:t>
            </a:r>
            <a:endParaRPr lang="ru-RU" dirty="0" smtClean="0"/>
          </a:p>
          <a:p>
            <a:pPr hangingPunct="0">
              <a:buNone/>
            </a:pPr>
            <a:r>
              <a:rPr lang="ru-RU" b="1" i="1" dirty="0" err="1" smtClean="0">
                <a:solidFill>
                  <a:schemeClr val="accent2"/>
                </a:solidFill>
              </a:rPr>
              <a:t>Здатності</a:t>
            </a:r>
            <a:r>
              <a:rPr lang="ru-RU" b="1" i="1" dirty="0" smtClean="0">
                <a:solidFill>
                  <a:schemeClr val="accent2"/>
                </a:solidFill>
              </a:rPr>
              <a:t> та </a:t>
            </a:r>
            <a:r>
              <a:rPr lang="ru-RU" b="1" i="1" dirty="0" err="1" smtClean="0">
                <a:solidFill>
                  <a:schemeClr val="accent2"/>
                </a:solidFill>
              </a:rPr>
              <a:t>вміння</a:t>
            </a:r>
            <a:r>
              <a:rPr lang="ru-RU" b="1" i="1" dirty="0" smtClean="0">
                <a:solidFill>
                  <a:schemeClr val="accent2"/>
                </a:solidFill>
              </a:rPr>
              <a:t>:</a:t>
            </a:r>
            <a:endParaRPr lang="ru-RU" b="1" dirty="0" smtClean="0">
              <a:solidFill>
                <a:schemeClr val="accent2"/>
              </a:solidFill>
            </a:endParaRPr>
          </a:p>
          <a:p>
            <a:pPr lvl="0" hangingPunct="0"/>
            <a:r>
              <a:rPr lang="ru-RU" dirty="0" err="1" smtClean="0"/>
              <a:t>з</a:t>
            </a:r>
            <a:r>
              <a:rPr lang="ru-RU" dirty="0" err="1" smtClean="0"/>
              <a:t>добувати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;</a:t>
            </a:r>
            <a:endParaRPr lang="ru-RU" dirty="0" smtClean="0"/>
          </a:p>
          <a:p>
            <a:pPr lvl="0" hangingPunct="0"/>
            <a:r>
              <a:rPr lang="ru-RU" dirty="0" err="1" smtClean="0"/>
              <a:t>п</a:t>
            </a:r>
            <a:r>
              <a:rPr lang="ru-RU" dirty="0" err="1" smtClean="0"/>
              <a:t>рацювати</a:t>
            </a:r>
            <a:r>
              <a:rPr lang="ru-RU" dirty="0" smtClean="0"/>
              <a:t> з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відомостями</a:t>
            </a:r>
            <a:r>
              <a:rPr lang="ru-RU" dirty="0" smtClean="0"/>
              <a:t>;</a:t>
            </a:r>
            <a:endParaRPr lang="ru-RU" dirty="0" smtClean="0"/>
          </a:p>
          <a:p>
            <a:pPr lvl="0" hangingPunct="0"/>
            <a:r>
              <a:rPr lang="ru-RU" dirty="0" smtClean="0"/>
              <a:t>к</a:t>
            </a:r>
            <a:r>
              <a:rPr lang="ru-RU" dirty="0" smtClean="0"/>
              <a:t>ритично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r>
              <a:rPr lang="ru-RU" dirty="0" err="1" smtClean="0"/>
              <a:t>відомости</a:t>
            </a:r>
            <a:r>
              <a:rPr lang="ru-RU" dirty="0" smtClean="0"/>
              <a:t> та </a:t>
            </a:r>
            <a:r>
              <a:rPr lang="ru-RU" dirty="0" err="1" smtClean="0"/>
              <a:t>дані</a:t>
            </a:r>
            <a:r>
              <a:rPr lang="ru-RU" dirty="0" smtClean="0"/>
              <a:t>; </a:t>
            </a:r>
            <a:endParaRPr lang="ru-RU" dirty="0" smtClean="0"/>
          </a:p>
          <a:p>
            <a:pPr lvl="0" hangingPunct="0"/>
            <a:r>
              <a:rPr lang="ru-RU" dirty="0" err="1" smtClean="0"/>
              <a:t>в</a:t>
            </a:r>
            <a:r>
              <a:rPr lang="ru-RU" dirty="0" err="1" smtClean="0"/>
              <a:t>икористовувати</a:t>
            </a:r>
            <a:r>
              <a:rPr lang="ru-RU" dirty="0" smtClean="0"/>
              <a:t> ІКТ в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  <a:endParaRPr lang="ru-RU" dirty="0" smtClean="0"/>
          </a:p>
          <a:p>
            <a:pPr hangingPunct="0">
              <a:buNone/>
            </a:pPr>
            <a:r>
              <a:rPr lang="ru-RU" b="1" i="1" dirty="0" err="1" smtClean="0">
                <a:solidFill>
                  <a:schemeClr val="accent2"/>
                </a:solidFill>
              </a:rPr>
              <a:t>знання</a:t>
            </a:r>
            <a:r>
              <a:rPr lang="ru-RU" i="1" dirty="0" smtClean="0"/>
              <a:t>:</a:t>
            </a:r>
            <a:endParaRPr lang="ru-RU" dirty="0" smtClean="0"/>
          </a:p>
          <a:p>
            <a:pPr lvl="0" hangingPunct="0"/>
            <a:r>
              <a:rPr lang="ru-RU" dirty="0" err="1" smtClean="0"/>
              <a:t>о</a:t>
            </a:r>
            <a:r>
              <a:rPr lang="ru-RU" dirty="0" err="1" smtClean="0"/>
              <a:t>собливостей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потоків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;</a:t>
            </a:r>
            <a:endParaRPr lang="ru-RU" dirty="0" smtClean="0"/>
          </a:p>
          <a:p>
            <a:pPr lvl="0" hangingPunct="0"/>
            <a:r>
              <a:rPr lang="ru-RU" dirty="0" smtClean="0"/>
              <a:t>о</a:t>
            </a:r>
            <a:r>
              <a:rPr lang="ru-RU" dirty="0" smtClean="0"/>
              <a:t>снов </a:t>
            </a:r>
            <a:r>
              <a:rPr lang="ru-RU" dirty="0" err="1" smtClean="0"/>
              <a:t>ергономіки</a:t>
            </a:r>
            <a:r>
              <a:rPr lang="ru-RU" dirty="0" smtClean="0"/>
              <a:t> та </a:t>
            </a:r>
            <a:r>
              <a:rPr lang="ru-RU" dirty="0" err="1" smtClean="0"/>
              <a:t>і</a:t>
            </a:r>
            <a:r>
              <a:rPr lang="ru-RU" dirty="0" err="1" smtClean="0"/>
              <a:t>нформаційної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;</a:t>
            </a:r>
            <a:endParaRPr lang="ru-RU" dirty="0" smtClean="0"/>
          </a:p>
          <a:p>
            <a:pPr lvl="0" hangingPunct="0"/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ІКТ</a:t>
            </a:r>
            <a:r>
              <a:rPr lang="ru-RU" dirty="0" smtClean="0"/>
              <a:t>;</a:t>
            </a:r>
          </a:p>
          <a:p>
            <a:pPr hangingPunct="0"/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навички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комп</a:t>
            </a:r>
            <a:r>
              <a:rPr lang="en-US" dirty="0" smtClean="0"/>
              <a:t>’</a:t>
            </a:r>
            <a:r>
              <a:rPr lang="ru-RU" dirty="0" err="1" smtClean="0"/>
              <a:t>ютерної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та ІКТ;</a:t>
            </a:r>
            <a:endParaRPr lang="ru-RU" dirty="0" smtClean="0"/>
          </a:p>
          <a:p>
            <a:pPr>
              <a:buNone/>
            </a:pPr>
            <a:r>
              <a:rPr lang="ru-RU" b="1" i="1" dirty="0" err="1" smtClean="0">
                <a:solidFill>
                  <a:schemeClr val="accent2"/>
                </a:solidFill>
              </a:rPr>
              <a:t>Ставлення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</a:rPr>
              <a:t>особистості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ІКТ для </a:t>
            </a:r>
            <a:r>
              <a:rPr lang="ru-RU" dirty="0" err="1" smtClean="0"/>
              <a:t>відповідальної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та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О.В.Овчарук</a:t>
            </a:r>
            <a:r>
              <a:rPr lang="ru-RU" dirty="0" smtClean="0"/>
              <a:t>, </a:t>
            </a:r>
            <a:r>
              <a:rPr lang="ru-RU" dirty="0" err="1" smtClean="0"/>
              <a:t>О.М.Спірін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</a:t>
            </a:r>
            <a:r>
              <a:rPr lang="ru-RU" dirty="0" err="1" smtClean="0"/>
              <a:t>І</a:t>
            </a:r>
            <a:r>
              <a:rPr lang="ru-RU" dirty="0" err="1" smtClean="0"/>
              <a:t>К-компететності</a:t>
            </a:r>
            <a:r>
              <a:rPr lang="ru-RU" dirty="0" smtClean="0"/>
              <a:t> (</a:t>
            </a:r>
            <a:r>
              <a:rPr lang="ru-RU" dirty="0" err="1" smtClean="0"/>
              <a:t>продовження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орієнуватись</a:t>
            </a:r>
            <a:r>
              <a:rPr lang="ru-RU" dirty="0" smtClean="0"/>
              <a:t> в </a:t>
            </a:r>
            <a:r>
              <a:rPr lang="ru-RU" dirty="0" err="1" smtClean="0"/>
              <a:t>інформаційному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, </a:t>
            </a:r>
            <a:r>
              <a:rPr lang="ru-RU" dirty="0" err="1" smtClean="0"/>
              <a:t>оперувати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сучасних ІКТ </a:t>
            </a:r>
            <a:r>
              <a:rPr lang="ru-RU" dirty="0" err="1" smtClean="0"/>
              <a:t>відносно</a:t>
            </a:r>
            <a:r>
              <a:rPr lang="ru-RU" dirty="0" smtClean="0"/>
              <a:t> ринку </a:t>
            </a:r>
            <a:r>
              <a:rPr lang="ru-RU" dirty="0" err="1" smtClean="0"/>
              <a:t>праці</a:t>
            </a:r>
            <a:r>
              <a:rPr lang="ru-RU" dirty="0" smtClean="0"/>
              <a:t> та для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язків</a:t>
            </a:r>
            <a:r>
              <a:rPr lang="ru-RU" dirty="0" smtClean="0"/>
              <a:t>.  </a:t>
            </a:r>
            <a:endParaRPr lang="ru-RU" dirty="0" smtClean="0"/>
          </a:p>
          <a:p>
            <a:r>
              <a:rPr lang="ru-RU" dirty="0" smtClean="0"/>
              <a:t>Дана </a:t>
            </a:r>
            <a:r>
              <a:rPr lang="ru-RU" dirty="0" err="1" smtClean="0"/>
              <a:t>категорія</a:t>
            </a:r>
            <a:r>
              <a:rPr lang="ru-RU" dirty="0" smtClean="0"/>
              <a:t> повинна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включати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як </a:t>
            </a:r>
            <a:r>
              <a:rPr lang="ru-RU" dirty="0" err="1" smtClean="0"/>
              <a:t>ціннісні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критичний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 та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, </a:t>
            </a:r>
            <a:r>
              <a:rPr lang="ru-RU" dirty="0" err="1" smtClean="0"/>
              <a:t>отриманий</a:t>
            </a:r>
            <a:r>
              <a:rPr lang="ru-RU" dirty="0" smtClean="0"/>
              <a:t> з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ІКТ.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</a:t>
            </a:r>
            <a:r>
              <a:rPr lang="ru-RU" dirty="0" err="1" smtClean="0"/>
              <a:t>К-компетентність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наукових</a:t>
            </a:r>
            <a:r>
              <a:rPr lang="ru-RU" dirty="0" smtClean="0"/>
              <a:t> колах </a:t>
            </a:r>
            <a:r>
              <a:rPr lang="ru-RU" dirty="0" smtClean="0"/>
              <a:t>в </a:t>
            </a:r>
            <a:r>
              <a:rPr lang="ru-RU" b="1" dirty="0" err="1" smtClean="0">
                <a:solidFill>
                  <a:srgbClr val="FF0000"/>
                </a:solidFill>
              </a:rPr>
              <a:t>сфері</a:t>
            </a:r>
            <a:r>
              <a:rPr lang="ru-RU" b="1" dirty="0" smtClean="0">
                <a:solidFill>
                  <a:srgbClr val="FF0000"/>
                </a:solidFill>
              </a:rPr>
              <a:t> ІКТ </a:t>
            </a:r>
            <a:r>
              <a:rPr lang="ru-RU" b="1" dirty="0" err="1" smtClean="0">
                <a:solidFill>
                  <a:srgbClr val="FF0000"/>
                </a:solidFill>
              </a:rPr>
              <a:t>використовуються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різні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поняття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грамотність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digital</a:t>
            </a:r>
            <a:r>
              <a:rPr lang="ru-RU" i="1" dirty="0" smtClean="0"/>
              <a:t> </a:t>
            </a:r>
            <a:r>
              <a:rPr lang="ru-RU" i="1" dirty="0" err="1" smtClean="0"/>
              <a:t>literacy</a:t>
            </a:r>
            <a:r>
              <a:rPr lang="ru-RU" i="1" dirty="0" smtClean="0"/>
              <a:t>), </a:t>
            </a:r>
            <a:r>
              <a:rPr lang="ru-RU" dirty="0" smtClean="0"/>
              <a:t>(ЕС);</a:t>
            </a:r>
          </a:p>
          <a:p>
            <a:r>
              <a:rPr lang="ru-RU" dirty="0" err="1" smtClean="0"/>
              <a:t>е</a:t>
            </a:r>
            <a:r>
              <a:rPr lang="ru-RU" dirty="0" err="1" smtClean="0"/>
              <a:t>лектронная</a:t>
            </a:r>
            <a:r>
              <a:rPr lang="ru-RU" dirty="0" smtClean="0"/>
              <a:t> </a:t>
            </a:r>
            <a:r>
              <a:rPr lang="ru-RU" dirty="0" err="1" smtClean="0"/>
              <a:t>компетентість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е-компетентність</a:t>
            </a:r>
            <a:r>
              <a:rPr lang="ru-RU" dirty="0" smtClean="0"/>
              <a:t>) (Дж. </a:t>
            </a:r>
            <a:r>
              <a:rPr lang="ru-RU" dirty="0" err="1" smtClean="0"/>
              <a:t>Романи</a:t>
            </a:r>
            <a:r>
              <a:rPr lang="ru-RU" dirty="0" smtClean="0"/>
              <a:t>)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технологічна</a:t>
            </a:r>
            <a:r>
              <a:rPr lang="ru-RU" dirty="0" smtClean="0"/>
              <a:t> </a:t>
            </a:r>
            <a:r>
              <a:rPr lang="ru-RU" dirty="0" err="1" smtClean="0"/>
              <a:t>грамотність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technology</a:t>
            </a:r>
            <a:r>
              <a:rPr lang="ru-RU" i="1" dirty="0" smtClean="0"/>
              <a:t> </a:t>
            </a:r>
            <a:r>
              <a:rPr lang="ru-RU" i="1" dirty="0" err="1" smtClean="0"/>
              <a:t>literacy</a:t>
            </a:r>
            <a:r>
              <a:rPr lang="ru-RU" i="1" dirty="0" smtClean="0"/>
              <a:t>), </a:t>
            </a:r>
          </a:p>
          <a:p>
            <a:r>
              <a:rPr lang="ru-RU" dirty="0" err="1" smtClean="0"/>
              <a:t>Інформаційна</a:t>
            </a:r>
            <a:r>
              <a:rPr lang="ru-RU" dirty="0" smtClean="0"/>
              <a:t> та </a:t>
            </a:r>
            <a:r>
              <a:rPr lang="ru-RU" dirty="0" err="1" smtClean="0"/>
              <a:t>технологічна</a:t>
            </a:r>
            <a:r>
              <a:rPr lang="ru-RU" dirty="0" smtClean="0"/>
              <a:t> </a:t>
            </a:r>
            <a:r>
              <a:rPr lang="ru-RU" dirty="0" err="1" smtClean="0"/>
              <a:t>грамотність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information</a:t>
            </a:r>
            <a:r>
              <a:rPr lang="ru-RU" i="1" dirty="0" smtClean="0"/>
              <a:t> </a:t>
            </a:r>
            <a:r>
              <a:rPr lang="ru-RU" i="1" dirty="0" err="1" smtClean="0"/>
              <a:t>and</a:t>
            </a:r>
            <a:r>
              <a:rPr lang="ru-RU" i="1" dirty="0" smtClean="0"/>
              <a:t> </a:t>
            </a:r>
            <a:r>
              <a:rPr lang="ru-RU" i="1" dirty="0" err="1" smtClean="0"/>
              <a:t>technology</a:t>
            </a:r>
            <a:r>
              <a:rPr lang="ru-RU" i="1" dirty="0" smtClean="0"/>
              <a:t> </a:t>
            </a:r>
            <a:r>
              <a:rPr lang="ru-RU" i="1" dirty="0" err="1" smtClean="0"/>
              <a:t>literacy</a:t>
            </a:r>
            <a:r>
              <a:rPr lang="ru-RU" i="1" dirty="0" smtClean="0"/>
              <a:t>)</a:t>
            </a:r>
          </a:p>
          <a:p>
            <a:r>
              <a:rPr lang="ru-RU" dirty="0" err="1" smtClean="0"/>
              <a:t>І</a:t>
            </a:r>
            <a:r>
              <a:rPr lang="ru-RU" dirty="0" err="1" smtClean="0"/>
              <a:t>КТ-компетентність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і</a:t>
            </a:r>
            <a:r>
              <a:rPr lang="ru-RU" dirty="0" err="1" smtClean="0"/>
              <a:t>нформаційно-комуникаційно-технологічна</a:t>
            </a:r>
            <a:r>
              <a:rPr lang="ru-RU" dirty="0" smtClean="0"/>
              <a:t> </a:t>
            </a:r>
            <a:r>
              <a:rPr lang="ru-RU" dirty="0" err="1" smtClean="0"/>
              <a:t>компетентність</a:t>
            </a:r>
            <a:endParaRPr lang="ru-RU" i="1" dirty="0" smtClean="0"/>
          </a:p>
          <a:p>
            <a:r>
              <a:rPr lang="ru-RU" dirty="0" err="1" smtClean="0"/>
              <a:t>ІКТ-навички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і</a:t>
            </a:r>
            <a:r>
              <a:rPr lang="ru-RU" dirty="0" err="1" smtClean="0"/>
              <a:t>нформаційно-комуникаційно-технологічні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i="1" dirty="0" smtClean="0"/>
              <a:t>(ICT </a:t>
            </a:r>
            <a:r>
              <a:rPr lang="ru-RU" i="1" dirty="0" err="1" smtClean="0"/>
              <a:t>skills</a:t>
            </a:r>
            <a:r>
              <a:rPr lang="ru-RU" i="1" dirty="0" smtClean="0"/>
              <a:t>) </a:t>
            </a:r>
            <a:r>
              <a:rPr lang="ru-RU" i="1" dirty="0" err="1" smtClean="0"/>
              <a:t>тощо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/>
              <a:t>Продовжується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дискусія</a:t>
            </a:r>
            <a:r>
              <a:rPr lang="ru-RU" sz="2800" dirty="0" smtClean="0"/>
              <a:t>, як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називатись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ключова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компетентність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сфері</a:t>
            </a:r>
            <a:r>
              <a:rPr lang="ru-RU" sz="2800" dirty="0" smtClean="0"/>
              <a:t> ІКТ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1128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Дискусійні аспекти інформаційно-комунікаційної компетентності: міжнародні підходи та українські перспективи</vt:lpstr>
      <vt:lpstr>Постановка проблеми</vt:lpstr>
      <vt:lpstr>Порівняльна характеристика поняття ІК-компетентності</vt:lpstr>
      <vt:lpstr>Поняття ІК-компетентності лежить в рамках ОЕСР (OECD)</vt:lpstr>
      <vt:lpstr>Європейска рамка відповідності (European Reference Framework)</vt:lpstr>
      <vt:lpstr>Основні характеристики ІК-компетентності (як ключової)</vt:lpstr>
      <vt:lpstr>Характеристики ІК-компететності (продовження)</vt:lpstr>
      <vt:lpstr>ІК-компетентність - це</vt:lpstr>
      <vt:lpstr>Продовжується дискусія, як має називатись ключова компетентність у сфері ІКТ</vt:lpstr>
      <vt:lpstr>Приклад навчально-методичного матеріалу для учня та вчителя (з цифрової грамотності) ВЕКТА, навчальний пакет для вчителя та учня, 2007)</vt:lpstr>
      <vt:lpstr>Висновки:</vt:lpstr>
      <vt:lpstr>Висновки:</vt:lpstr>
      <vt:lpstr>Список викорситаної літератури: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57</cp:revision>
  <dcterms:created xsi:type="dcterms:W3CDTF">2013-04-02T14:57:59Z</dcterms:created>
  <dcterms:modified xsi:type="dcterms:W3CDTF">2013-05-15T05:16:33Z</dcterms:modified>
</cp:coreProperties>
</file>