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6858000" cx="9144000"/>
  <p:notesSz cx="6858000" cy="9144000"/>
  <p:embeddedFontLst>
    <p:embeddedFont>
      <p:font typeface="Roboto"/>
      <p:regular r:id="rId34"/>
      <p:bold r:id="rId35"/>
      <p:italic r:id="rId36"/>
      <p:boldItalic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E1A1171-E94C-491A-A138-9C2AEACAAB83}">
  <a:tblStyle styleId="{BE1A1171-E94C-491A-A138-9C2AEACAAB8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Roboto-bold.fntdata"/><Relationship Id="rId12" Type="http://schemas.openxmlformats.org/officeDocument/2006/relationships/slide" Target="slides/slide7.xml"/><Relationship Id="rId34" Type="http://schemas.openxmlformats.org/officeDocument/2006/relationships/font" Target="fonts/Roboto-regular.fntdata"/><Relationship Id="rId15" Type="http://schemas.openxmlformats.org/officeDocument/2006/relationships/slide" Target="slides/slide10.xml"/><Relationship Id="rId37" Type="http://schemas.openxmlformats.org/officeDocument/2006/relationships/font" Target="fonts/Roboto-boldItalic.fntdata"/><Relationship Id="rId14" Type="http://schemas.openxmlformats.org/officeDocument/2006/relationships/slide" Target="slides/slide9.xml"/><Relationship Id="rId36" Type="http://schemas.openxmlformats.org/officeDocument/2006/relationships/font" Target="fonts/Roboto-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s://goo.gl/WYWZVT" TargetMode="External"/><Relationship Id="rId4" Type="http://schemas.openxmlformats.org/officeDocument/2006/relationships/image" Target="../media/image1.png"/><Relationship Id="rId5" Type="http://schemas.openxmlformats.org/officeDocument/2006/relationships/hyperlink" Target="https://goo.gl/ZbQAqt" TargetMode="External"/><Relationship Id="rId6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e-maxx.ru/algo/segment_tree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D. Оля та площина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3778833"/>
            <a:ext cx="8520600" cy="22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Запропонував: Міхно М.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Підготували: Асландуков М., Баренблат І., </a:t>
            </a:r>
            <a:br>
              <a:rPr lang="ru"/>
            </a:br>
            <a:r>
              <a:rPr lang="ru"/>
              <a:t>Міхно М., Селіванов А., Стречень М., Фекете І.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(готували всім селом)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93651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До цієї позиції масив жодним чином змінювати не треба - адже ми зафарбовуємо уже раніше зафарбовані клітинки. Що ж стосується [X’..X], застосуємо присвоювання на відрізку</a:t>
            </a:r>
            <a:endParaRPr/>
          </a:p>
        </p:txBody>
      </p:sp>
      <p:graphicFrame>
        <p:nvGraphicFramePr>
          <p:cNvPr id="154" name="Shape 154"/>
          <p:cNvGraphicFramePr/>
          <p:nvPr/>
        </p:nvGraphicFramePr>
        <p:xfrm>
          <a:off x="952475" y="247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9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6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6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6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1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0</a:t>
                      </a:r>
                      <a:endParaRPr b="1" sz="3000"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155" name="Shape 155"/>
          <p:cNvSpPr/>
          <p:nvPr/>
        </p:nvSpPr>
        <p:spPr>
          <a:xfrm>
            <a:off x="952475" y="3272175"/>
            <a:ext cx="5535600" cy="2773500"/>
          </a:xfrm>
          <a:prstGeom prst="rect">
            <a:avLst/>
          </a:prstGeom>
          <a:noFill/>
          <a:ln cap="flat" cmpd="sng" w="7620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 txBox="1"/>
          <p:nvPr/>
        </p:nvSpPr>
        <p:spPr>
          <a:xfrm>
            <a:off x="211475" y="2962725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Y</a:t>
            </a:r>
            <a:endParaRPr sz="3000"/>
          </a:p>
        </p:txBody>
      </p:sp>
      <p:sp>
        <p:nvSpPr>
          <p:cNvPr id="157" name="Shape 157"/>
          <p:cNvSpPr txBox="1"/>
          <p:nvPr/>
        </p:nvSpPr>
        <p:spPr>
          <a:xfrm>
            <a:off x="6322675" y="1860850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X</a:t>
            </a:r>
            <a:endParaRPr sz="3000"/>
          </a:p>
        </p:txBody>
      </p:sp>
      <p:cxnSp>
        <p:nvCxnSpPr>
          <p:cNvPr id="158" name="Shape 158"/>
          <p:cNvCxnSpPr/>
          <p:nvPr/>
        </p:nvCxnSpPr>
        <p:spPr>
          <a:xfrm>
            <a:off x="6488200" y="2409075"/>
            <a:ext cx="0" cy="8631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9" name="Shape 159"/>
          <p:cNvCxnSpPr/>
          <p:nvPr/>
        </p:nvCxnSpPr>
        <p:spPr>
          <a:xfrm>
            <a:off x="584675" y="3272175"/>
            <a:ext cx="367800" cy="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0" name="Shape 160"/>
          <p:cNvSpPr/>
          <p:nvPr/>
        </p:nvSpPr>
        <p:spPr>
          <a:xfrm>
            <a:off x="952475" y="3291150"/>
            <a:ext cx="1703400" cy="27735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1" name="Shape 161"/>
          <p:cNvCxnSpPr/>
          <p:nvPr/>
        </p:nvCxnSpPr>
        <p:spPr>
          <a:xfrm>
            <a:off x="2655775" y="2409075"/>
            <a:ext cx="0" cy="8631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2" name="Shape 162"/>
          <p:cNvSpPr txBox="1"/>
          <p:nvPr/>
        </p:nvSpPr>
        <p:spPr>
          <a:xfrm>
            <a:off x="2460200" y="1860850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X’</a:t>
            </a:r>
            <a:endParaRPr sz="3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11700" y="93651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До цієї позиції масив жодним чином змінювати не треба - адже ми зафарбовуємо уже раніше зафарбовані клітинки. Що ж стосується [X’..X], застосуємо присвоювання на відрізку</a:t>
            </a:r>
            <a:endParaRPr/>
          </a:p>
        </p:txBody>
      </p:sp>
      <p:graphicFrame>
        <p:nvGraphicFramePr>
          <p:cNvPr id="168" name="Shape 168"/>
          <p:cNvGraphicFramePr/>
          <p:nvPr/>
        </p:nvGraphicFramePr>
        <p:xfrm>
          <a:off x="952475" y="247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9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7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7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7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7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7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7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7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7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7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1</a:t>
                      </a:r>
                      <a:endParaRPr b="1" sz="30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0</a:t>
                      </a:r>
                      <a:endParaRPr b="1" sz="3000"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169" name="Shape 169"/>
          <p:cNvSpPr/>
          <p:nvPr/>
        </p:nvSpPr>
        <p:spPr>
          <a:xfrm>
            <a:off x="952475" y="3272175"/>
            <a:ext cx="5535600" cy="2773500"/>
          </a:xfrm>
          <a:prstGeom prst="rect">
            <a:avLst/>
          </a:prstGeom>
          <a:noFill/>
          <a:ln cap="flat" cmpd="sng" w="7620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 txBox="1"/>
          <p:nvPr/>
        </p:nvSpPr>
        <p:spPr>
          <a:xfrm>
            <a:off x="211475" y="2962725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Y</a:t>
            </a:r>
            <a:endParaRPr sz="3000"/>
          </a:p>
        </p:txBody>
      </p:sp>
      <p:sp>
        <p:nvSpPr>
          <p:cNvPr id="171" name="Shape 171"/>
          <p:cNvSpPr txBox="1"/>
          <p:nvPr/>
        </p:nvSpPr>
        <p:spPr>
          <a:xfrm>
            <a:off x="6322675" y="1860850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X</a:t>
            </a:r>
            <a:endParaRPr sz="3000"/>
          </a:p>
        </p:txBody>
      </p:sp>
      <p:cxnSp>
        <p:nvCxnSpPr>
          <p:cNvPr id="172" name="Shape 172"/>
          <p:cNvCxnSpPr/>
          <p:nvPr/>
        </p:nvCxnSpPr>
        <p:spPr>
          <a:xfrm>
            <a:off x="6488200" y="2409075"/>
            <a:ext cx="0" cy="8631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3" name="Shape 173"/>
          <p:cNvCxnSpPr/>
          <p:nvPr/>
        </p:nvCxnSpPr>
        <p:spPr>
          <a:xfrm>
            <a:off x="584675" y="3272175"/>
            <a:ext cx="367800" cy="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4" name="Shape 174"/>
          <p:cNvSpPr/>
          <p:nvPr/>
        </p:nvSpPr>
        <p:spPr>
          <a:xfrm>
            <a:off x="952475" y="3291150"/>
            <a:ext cx="1703400" cy="27735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5" name="Shape 175"/>
          <p:cNvCxnSpPr/>
          <p:nvPr/>
        </p:nvCxnSpPr>
        <p:spPr>
          <a:xfrm>
            <a:off x="2655775" y="2409075"/>
            <a:ext cx="0" cy="8631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6" name="Shape 176"/>
          <p:cNvSpPr txBox="1"/>
          <p:nvPr/>
        </p:nvSpPr>
        <p:spPr>
          <a:xfrm>
            <a:off x="2460200" y="1860850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X’</a:t>
            </a:r>
            <a:endParaRPr sz="3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ВЕЛИКИЙ СКЛАДНИЙ ПЕРЕХІД</a:t>
            </a:r>
            <a:endParaRPr/>
          </a:p>
        </p:txBody>
      </p:sp>
      <p:sp>
        <p:nvSpPr>
          <p:cNvPr id="182" name="Shape 18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000000"/>
                </a:solidFill>
              </a:rPr>
              <a:t>Від варіанту задачі з одним кутком до варіанту з чотирма кутами </a:t>
            </a:r>
            <a:endParaRPr sz="3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311700" y="2659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Що робити, коли кути 4? Для кожного кута заведемо власне дерево відрізків! </a:t>
            </a:r>
            <a:br>
              <a:rPr lang="ru"/>
            </a:br>
            <a:r>
              <a:rPr lang="ru"/>
              <a:t>Далі ми спробуємо уникнути їх перетину.</a:t>
            </a:r>
            <a:endParaRPr/>
          </a:p>
        </p:txBody>
      </p:sp>
      <p:graphicFrame>
        <p:nvGraphicFramePr>
          <p:cNvPr id="188" name="Shape 188"/>
          <p:cNvGraphicFramePr/>
          <p:nvPr/>
        </p:nvGraphicFramePr>
        <p:xfrm>
          <a:off x="995450" y="1831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382850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351C75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351C75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351C75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311700" y="936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 запити кількості зафарбованих клітинок відповідати досить легко - якщо значення не “перетинаються”, шукана кількість дорівнюватиме сумі зафарбованих клітинок в кожному з дерев.</a:t>
            </a:r>
            <a:endParaRPr/>
          </a:p>
        </p:txBody>
      </p:sp>
      <p:graphicFrame>
        <p:nvGraphicFramePr>
          <p:cNvPr id="194" name="Shape 194"/>
          <p:cNvGraphicFramePr/>
          <p:nvPr/>
        </p:nvGraphicFramePr>
        <p:xfrm>
          <a:off x="995450" y="190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382850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351C75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351C75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351C75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195" name="Shape 195"/>
          <p:cNvSpPr/>
          <p:nvPr/>
        </p:nvSpPr>
        <p:spPr>
          <a:xfrm>
            <a:off x="1378300" y="1907675"/>
            <a:ext cx="5535600" cy="3962100"/>
          </a:xfrm>
          <a:prstGeom prst="rect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311700" y="936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Утім, проблеми починаються при спробі додання прямокутників:</a:t>
            </a:r>
            <a:endParaRPr/>
          </a:p>
        </p:txBody>
      </p:sp>
      <p:graphicFrame>
        <p:nvGraphicFramePr>
          <p:cNvPr id="201" name="Shape 201"/>
          <p:cNvGraphicFramePr/>
          <p:nvPr/>
        </p:nvGraphicFramePr>
        <p:xfrm>
          <a:off x="995450" y="190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382850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351C75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351C75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351C75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51C7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351C75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02" name="Shape 202"/>
          <p:cNvSpPr/>
          <p:nvPr/>
        </p:nvSpPr>
        <p:spPr>
          <a:xfrm>
            <a:off x="1033875" y="2700100"/>
            <a:ext cx="5880300" cy="3916500"/>
          </a:xfrm>
          <a:prstGeom prst="rect">
            <a:avLst/>
          </a:prstGeom>
          <a:noFill/>
          <a:ln cap="flat" cmpd="sng" w="7620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03" name="Shape 203"/>
          <p:cNvCxnSpPr/>
          <p:nvPr/>
        </p:nvCxnSpPr>
        <p:spPr>
          <a:xfrm rot="10800000">
            <a:off x="1516300" y="3411650"/>
            <a:ext cx="2240100" cy="6549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4" name="Shape 204"/>
          <p:cNvCxnSpPr/>
          <p:nvPr/>
        </p:nvCxnSpPr>
        <p:spPr>
          <a:xfrm flipH="1" rot="10800000">
            <a:off x="4187175" y="2843275"/>
            <a:ext cx="1826400" cy="12405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5" name="Shape 205"/>
          <p:cNvSpPr txBox="1"/>
          <p:nvPr/>
        </p:nvSpPr>
        <p:spPr>
          <a:xfrm>
            <a:off x="1837425" y="4083775"/>
            <a:ext cx="4273200" cy="12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Катастрофа, перетини!</a:t>
            </a:r>
            <a:endParaRPr sz="3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311700" y="936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Розберемо кожен з випадків окремо</a:t>
            </a:r>
            <a:r>
              <a:rPr lang="ru"/>
              <a:t>, почнемо з “горизонтального”</a:t>
            </a:r>
            <a:r>
              <a:rPr lang="ru"/>
              <a:t>. Перш за все, обріжемо наш прямокутник, щоб вище нього в “сусідньому” дереві відрізків стовпчиків не було:</a:t>
            </a:r>
            <a:endParaRPr/>
          </a:p>
        </p:txBody>
      </p:sp>
      <p:graphicFrame>
        <p:nvGraphicFramePr>
          <p:cNvPr id="211" name="Shape 211"/>
          <p:cNvGraphicFramePr/>
          <p:nvPr/>
        </p:nvGraphicFramePr>
        <p:xfrm>
          <a:off x="995450" y="190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382850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12" name="Shape 212"/>
          <p:cNvSpPr/>
          <p:nvPr/>
        </p:nvSpPr>
        <p:spPr>
          <a:xfrm>
            <a:off x="995450" y="4681150"/>
            <a:ext cx="5918700" cy="1981200"/>
          </a:xfrm>
          <a:prstGeom prst="rect">
            <a:avLst/>
          </a:prstGeom>
          <a:noFill/>
          <a:ln cap="flat" cmpd="sng" w="7620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Shape 213"/>
          <p:cNvSpPr/>
          <p:nvPr/>
        </p:nvSpPr>
        <p:spPr>
          <a:xfrm>
            <a:off x="995450" y="4681150"/>
            <a:ext cx="5067000" cy="1981200"/>
          </a:xfrm>
          <a:prstGeom prst="rect">
            <a:avLst/>
          </a:prstGeom>
          <a:noFill/>
          <a:ln cap="flat" cmpd="sng" w="762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6062375" y="5486775"/>
            <a:ext cx="830100" cy="4593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311700" y="936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Тепер відрізку, що залишився, присвоїмо усім елементам по 0:</a:t>
            </a:r>
            <a:endParaRPr/>
          </a:p>
        </p:txBody>
      </p:sp>
      <p:graphicFrame>
        <p:nvGraphicFramePr>
          <p:cNvPr id="220" name="Shape 220"/>
          <p:cNvGraphicFramePr/>
          <p:nvPr/>
        </p:nvGraphicFramePr>
        <p:xfrm>
          <a:off x="995450" y="190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382850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21" name="Shape 221"/>
          <p:cNvSpPr/>
          <p:nvPr/>
        </p:nvSpPr>
        <p:spPr>
          <a:xfrm>
            <a:off x="995450" y="4681150"/>
            <a:ext cx="5067000" cy="1981200"/>
          </a:xfrm>
          <a:prstGeom prst="rect">
            <a:avLst/>
          </a:prstGeom>
          <a:noFill/>
          <a:ln cap="flat" cmpd="sng" w="762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311700" y="936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Тепер відрізку, що залишився, присвоїмо усім елементам по 0: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Чудово, перший етап закінчився.</a:t>
            </a:r>
            <a:endParaRPr/>
          </a:p>
        </p:txBody>
      </p:sp>
      <p:graphicFrame>
        <p:nvGraphicFramePr>
          <p:cNvPr id="227" name="Shape 227"/>
          <p:cNvGraphicFramePr/>
          <p:nvPr/>
        </p:nvGraphicFramePr>
        <p:xfrm>
          <a:off x="995450" y="190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382850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28" name="Shape 228"/>
          <p:cNvSpPr/>
          <p:nvPr/>
        </p:nvSpPr>
        <p:spPr>
          <a:xfrm>
            <a:off x="995450" y="4681150"/>
            <a:ext cx="5067000" cy="1981200"/>
          </a:xfrm>
          <a:prstGeom prst="rect">
            <a:avLst/>
          </a:prstGeom>
          <a:noFill/>
          <a:ln cap="flat" cmpd="sng" w="762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311700" y="936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Переходимо до сусіда по вертикалі. Робимо аналогічні дії - так само звужуємо прямокутник за потреби та обрізаючи сусіда за потреби.</a:t>
            </a:r>
            <a:endParaRPr/>
          </a:p>
        </p:txBody>
      </p:sp>
      <p:graphicFrame>
        <p:nvGraphicFramePr>
          <p:cNvPr id="234" name="Shape 234"/>
          <p:cNvGraphicFramePr/>
          <p:nvPr/>
        </p:nvGraphicFramePr>
        <p:xfrm>
          <a:off x="995450" y="190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382850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35" name="Shape 235"/>
          <p:cNvSpPr/>
          <p:nvPr/>
        </p:nvSpPr>
        <p:spPr>
          <a:xfrm>
            <a:off x="995450" y="4681150"/>
            <a:ext cx="5067000" cy="1981200"/>
          </a:xfrm>
          <a:prstGeom prst="rect">
            <a:avLst/>
          </a:prstGeom>
          <a:noFill/>
          <a:ln cap="flat" cmpd="sng" w="762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2659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Спершу розглянемо випадок одного кута. По-перше, помітимо, що зафарбовані стовпчики будуть зменшуватись по висоті.</a:t>
            </a:r>
            <a:endParaRPr/>
          </a:p>
        </p:txBody>
      </p:sp>
      <p:graphicFrame>
        <p:nvGraphicFramePr>
          <p:cNvPr id="61" name="Shape 61"/>
          <p:cNvGraphicFramePr/>
          <p:nvPr/>
        </p:nvGraphicFramePr>
        <p:xfrm>
          <a:off x="952475" y="1831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311700" y="936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Переходимо до сусіда по вертикалі. Робимо аналогічні дії - так само звужуємо прямокутник за потреби та обрізаючи сусіда за потреби.</a:t>
            </a:r>
            <a:endParaRPr/>
          </a:p>
        </p:txBody>
      </p:sp>
      <p:graphicFrame>
        <p:nvGraphicFramePr>
          <p:cNvPr id="241" name="Shape 241"/>
          <p:cNvGraphicFramePr/>
          <p:nvPr/>
        </p:nvGraphicFramePr>
        <p:xfrm>
          <a:off x="995450" y="190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382850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42" name="Shape 242"/>
          <p:cNvSpPr/>
          <p:nvPr/>
        </p:nvSpPr>
        <p:spPr>
          <a:xfrm>
            <a:off x="995450" y="4681150"/>
            <a:ext cx="5067000" cy="1981200"/>
          </a:xfrm>
          <a:prstGeom prst="rect">
            <a:avLst/>
          </a:prstGeom>
          <a:noFill/>
          <a:ln cap="flat" cmpd="sng" w="762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type="title"/>
          </p:nvPr>
        </p:nvSpPr>
        <p:spPr>
          <a:xfrm>
            <a:off x="311700" y="936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 данному контрольному прикладі перетину “по діагоналі” утворити неможливо, тож розглянемо трохи інший</a:t>
            </a:r>
            <a:endParaRPr/>
          </a:p>
        </p:txBody>
      </p:sp>
      <p:graphicFrame>
        <p:nvGraphicFramePr>
          <p:cNvPr id="248" name="Shape 248"/>
          <p:cNvGraphicFramePr/>
          <p:nvPr/>
        </p:nvGraphicFramePr>
        <p:xfrm>
          <a:off x="995450" y="190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382850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49" name="Shape 249"/>
          <p:cNvSpPr/>
          <p:nvPr/>
        </p:nvSpPr>
        <p:spPr>
          <a:xfrm>
            <a:off x="995450" y="4681150"/>
            <a:ext cx="5067000" cy="1981200"/>
          </a:xfrm>
          <a:prstGeom prst="rect">
            <a:avLst/>
          </a:prstGeom>
          <a:noFill/>
          <a:ln cap="flat" cmpd="sng" w="762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type="title"/>
          </p:nvPr>
        </p:nvSpPr>
        <p:spPr>
          <a:xfrm>
            <a:off x="311700" y="936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Нехай ми вже обрізали “горизонтального” і “вертикального” сусідів і намагаємось обрізати “діагонального”</a:t>
            </a:r>
            <a:endParaRPr/>
          </a:p>
        </p:txBody>
      </p:sp>
      <p:graphicFrame>
        <p:nvGraphicFramePr>
          <p:cNvPr id="255" name="Shape 255"/>
          <p:cNvGraphicFramePr/>
          <p:nvPr/>
        </p:nvGraphicFramePr>
        <p:xfrm>
          <a:off x="995450" y="190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382850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56" name="Shape 256"/>
          <p:cNvSpPr/>
          <p:nvPr/>
        </p:nvSpPr>
        <p:spPr>
          <a:xfrm>
            <a:off x="995450" y="2700100"/>
            <a:ext cx="5067000" cy="3962100"/>
          </a:xfrm>
          <a:prstGeom prst="rect">
            <a:avLst/>
          </a:prstGeom>
          <a:noFill/>
          <a:ln cap="flat" cmpd="sng" w="762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type="title"/>
          </p:nvPr>
        </p:nvSpPr>
        <p:spPr>
          <a:xfrm>
            <a:off x="311700" y="936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Знайдемо позицію, починаючи з якої стовпчики перетинаються з нашим прямокутником:</a:t>
            </a:r>
            <a:endParaRPr/>
          </a:p>
        </p:txBody>
      </p:sp>
      <p:graphicFrame>
        <p:nvGraphicFramePr>
          <p:cNvPr id="262" name="Shape 262"/>
          <p:cNvGraphicFramePr/>
          <p:nvPr/>
        </p:nvGraphicFramePr>
        <p:xfrm>
          <a:off x="995450" y="190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382850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63" name="Shape 263"/>
          <p:cNvSpPr/>
          <p:nvPr/>
        </p:nvSpPr>
        <p:spPr>
          <a:xfrm>
            <a:off x="995450" y="2700100"/>
            <a:ext cx="5067000" cy="3962100"/>
          </a:xfrm>
          <a:prstGeom prst="rect">
            <a:avLst/>
          </a:prstGeom>
          <a:noFill/>
          <a:ln cap="flat" cmpd="sng" w="762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64" name="Shape 264"/>
          <p:cNvCxnSpPr>
            <a:endCxn id="263" idx="0"/>
          </p:cNvCxnSpPr>
          <p:nvPr/>
        </p:nvCxnSpPr>
        <p:spPr>
          <a:xfrm flipH="1" rot="10800000">
            <a:off x="2963750" y="2700100"/>
            <a:ext cx="565200" cy="11943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type="title"/>
          </p:nvPr>
        </p:nvSpPr>
        <p:spPr>
          <a:xfrm>
            <a:off x="311700" y="936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І починаючи з неї присвоїмо на відрізку значення, яке б дозволило новому прямокутнику не перетинатися з цими стовпчиками</a:t>
            </a:r>
            <a:endParaRPr/>
          </a:p>
        </p:txBody>
      </p:sp>
      <p:graphicFrame>
        <p:nvGraphicFramePr>
          <p:cNvPr id="270" name="Shape 270"/>
          <p:cNvGraphicFramePr/>
          <p:nvPr/>
        </p:nvGraphicFramePr>
        <p:xfrm>
          <a:off x="995450" y="190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382850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71" name="Shape 271"/>
          <p:cNvSpPr/>
          <p:nvPr/>
        </p:nvSpPr>
        <p:spPr>
          <a:xfrm>
            <a:off x="995450" y="2700100"/>
            <a:ext cx="5067000" cy="3962100"/>
          </a:xfrm>
          <a:prstGeom prst="rect">
            <a:avLst/>
          </a:prstGeom>
          <a:noFill/>
          <a:ln cap="flat" cmpd="sng" w="762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72" name="Shape 272"/>
          <p:cNvCxnSpPr>
            <a:endCxn id="271" idx="0"/>
          </p:cNvCxnSpPr>
          <p:nvPr/>
        </p:nvCxnSpPr>
        <p:spPr>
          <a:xfrm flipH="1" rot="10800000">
            <a:off x="2963750" y="2700100"/>
            <a:ext cx="565200" cy="11943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title"/>
          </p:nvPr>
        </p:nvSpPr>
        <p:spPr>
          <a:xfrm>
            <a:off x="311700" y="936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І починаючи з неї присвоїмо на відрізку значення, яке б дозволило новому прямокутнику не перетинатися з цими стовпчиками</a:t>
            </a:r>
            <a:endParaRPr/>
          </a:p>
        </p:txBody>
      </p:sp>
      <p:graphicFrame>
        <p:nvGraphicFramePr>
          <p:cNvPr id="278" name="Shape 278"/>
          <p:cNvGraphicFramePr/>
          <p:nvPr/>
        </p:nvGraphicFramePr>
        <p:xfrm>
          <a:off x="995450" y="190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382850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79" name="Shape 279"/>
          <p:cNvSpPr/>
          <p:nvPr/>
        </p:nvSpPr>
        <p:spPr>
          <a:xfrm>
            <a:off x="995450" y="2700100"/>
            <a:ext cx="5067000" cy="3962100"/>
          </a:xfrm>
          <a:prstGeom prst="rect">
            <a:avLst/>
          </a:prstGeom>
          <a:noFill/>
          <a:ln cap="flat" cmpd="sng" w="762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80" name="Shape 280"/>
          <p:cNvCxnSpPr>
            <a:endCxn id="279" idx="0"/>
          </p:cNvCxnSpPr>
          <p:nvPr/>
        </p:nvCxnSpPr>
        <p:spPr>
          <a:xfrm flipH="1" rot="10800000">
            <a:off x="2963750" y="2700100"/>
            <a:ext cx="565200" cy="11943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type="title"/>
          </p:nvPr>
        </p:nvSpPr>
        <p:spPr>
          <a:xfrm>
            <a:off x="311700" y="936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Нарешті, можемо додати новий прямокутник до нашого кутового дерева відрізків!</a:t>
            </a:r>
            <a:endParaRPr/>
          </a:p>
        </p:txBody>
      </p:sp>
      <p:graphicFrame>
        <p:nvGraphicFramePr>
          <p:cNvPr id="286" name="Shape 286"/>
          <p:cNvGraphicFramePr/>
          <p:nvPr/>
        </p:nvGraphicFramePr>
        <p:xfrm>
          <a:off x="995450" y="190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382850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C343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87" name="Shape 287"/>
          <p:cNvSpPr/>
          <p:nvPr/>
        </p:nvSpPr>
        <p:spPr>
          <a:xfrm>
            <a:off x="995450" y="2700100"/>
            <a:ext cx="5067000" cy="3962100"/>
          </a:xfrm>
          <a:prstGeom prst="rect">
            <a:avLst/>
          </a:prstGeom>
          <a:noFill/>
          <a:ln cap="flat" cmpd="sng" w="762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type="title"/>
          </p:nvPr>
        </p:nvSpPr>
        <p:spPr>
          <a:xfrm>
            <a:off x="311700" y="936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Нарешті, можемо додати новий прямокутник до нашого кутового дерева відрізків!</a:t>
            </a:r>
            <a:endParaRPr/>
          </a:p>
        </p:txBody>
      </p:sp>
      <p:graphicFrame>
        <p:nvGraphicFramePr>
          <p:cNvPr id="293" name="Shape 293"/>
          <p:cNvGraphicFramePr/>
          <p:nvPr/>
        </p:nvGraphicFramePr>
        <p:xfrm>
          <a:off x="995450" y="190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382850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B53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0B539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4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134F5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94" name="Shape 294"/>
          <p:cNvSpPr/>
          <p:nvPr/>
        </p:nvSpPr>
        <p:spPr>
          <a:xfrm>
            <a:off x="995450" y="2700100"/>
            <a:ext cx="5067000" cy="3962100"/>
          </a:xfrm>
          <a:prstGeom prst="rect">
            <a:avLst/>
          </a:prstGeom>
          <a:noFill/>
          <a:ln cap="flat" cmpd="sng" w="762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/>
          <p:nvPr>
            <p:ph type="title"/>
          </p:nvPr>
        </p:nvSpPr>
        <p:spPr>
          <a:xfrm>
            <a:off x="311700" y="936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Для глибшого розуміння можна звернутись до авторських розв’язків:</a:t>
            </a:r>
            <a:endParaRPr/>
          </a:p>
        </p:txBody>
      </p:sp>
      <p:sp>
        <p:nvSpPr>
          <p:cNvPr id="300" name="Shape 300">
            <a:hlinkClick r:id="rId3"/>
          </p:cNvPr>
          <p:cNvSpPr txBox="1"/>
          <p:nvPr/>
        </p:nvSpPr>
        <p:spPr>
          <a:xfrm>
            <a:off x="4668275" y="5727400"/>
            <a:ext cx="3551100" cy="63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444444"/>
                </a:solidFill>
                <a:latin typeface="Roboto"/>
                <a:ea typeface="Roboto"/>
                <a:cs typeface="Roboto"/>
                <a:sym typeface="Roboto"/>
              </a:rPr>
              <a:t>https://goo.gl/WYWZVT</a:t>
            </a:r>
            <a:endParaRPr sz="2400"/>
          </a:p>
        </p:txBody>
      </p:sp>
      <p:pic>
        <p:nvPicPr>
          <p:cNvPr id="301" name="Shape 3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6125" y="2135325"/>
            <a:ext cx="2587350" cy="2587350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Shape 302">
            <a:hlinkClick r:id="rId5"/>
          </p:cNvPr>
          <p:cNvSpPr txBox="1"/>
          <p:nvPr/>
        </p:nvSpPr>
        <p:spPr>
          <a:xfrm>
            <a:off x="650750" y="5727400"/>
            <a:ext cx="3342900" cy="63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444444"/>
                </a:solidFill>
                <a:latin typeface="Roboto"/>
                <a:ea typeface="Roboto"/>
                <a:cs typeface="Roboto"/>
                <a:sym typeface="Roboto"/>
              </a:rPr>
              <a:t>https://goo.gl/ZbQAqt</a:t>
            </a:r>
            <a:endParaRPr sz="2400"/>
          </a:p>
        </p:txBody>
      </p:sp>
      <p:pic>
        <p:nvPicPr>
          <p:cNvPr id="303" name="Shape 30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50150" y="2135329"/>
            <a:ext cx="2587350" cy="2587350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Shape 304"/>
          <p:cNvSpPr txBox="1"/>
          <p:nvPr/>
        </p:nvSpPr>
        <p:spPr>
          <a:xfrm>
            <a:off x="1092800" y="1344025"/>
            <a:ext cx="21540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Розв’язок </a:t>
            </a:r>
            <a:br>
              <a:rPr lang="ru" sz="2400"/>
            </a:br>
            <a:r>
              <a:rPr lang="ru" sz="2400"/>
              <a:t>Міхна М.</a:t>
            </a:r>
            <a:endParaRPr sz="2400"/>
          </a:p>
        </p:txBody>
      </p:sp>
      <p:sp>
        <p:nvSpPr>
          <p:cNvPr id="305" name="Shape 305"/>
          <p:cNvSpPr txBox="1"/>
          <p:nvPr/>
        </p:nvSpPr>
        <p:spPr>
          <a:xfrm>
            <a:off x="5366825" y="1344025"/>
            <a:ext cx="21540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Розв’язок </a:t>
            </a:r>
            <a:br>
              <a:rPr lang="ru" sz="2400"/>
            </a:br>
            <a:r>
              <a:rPr lang="ru" sz="2400"/>
              <a:t>Стреченя М.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2659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По-друге, </a:t>
            </a:r>
            <a:r>
              <a:rPr lang="ru"/>
              <a:t>можемо представити наш кут у вигляді масиву, де i-ий елемент означатиме кількість зафарбованих клітинок у i-ому стовпчику </a:t>
            </a:r>
            <a:endParaRPr/>
          </a:p>
        </p:txBody>
      </p:sp>
      <p:graphicFrame>
        <p:nvGraphicFramePr>
          <p:cNvPr id="67" name="Shape 67"/>
          <p:cNvGraphicFramePr/>
          <p:nvPr/>
        </p:nvGraphicFramePr>
        <p:xfrm>
          <a:off x="952475" y="1831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9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6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6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6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1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0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2659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/>
              <a:t>Побудуємо над цим масивом дерево відрізків. Нам потрібно вміти швидко дізнаватися суму на відрізку та присвоювати усім елементам відрізку певне значення. Крім того</a:t>
            </a:r>
            <a:r>
              <a:rPr lang="ru" sz="3200"/>
              <a:t>, пізніше нам знадобиться інформація про значення найлівішого і найправішого елемента відрізку.</a:t>
            </a:r>
            <a:endParaRPr sz="3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/>
              <a:t>Реалізацію дерева відрізків з коментарями, за потреби, можна знайти за адресою </a:t>
            </a:r>
            <a:r>
              <a:rPr lang="ru" sz="3200" u="sng">
                <a:solidFill>
                  <a:schemeClr val="hlink"/>
                </a:solidFill>
                <a:hlinkClick r:id="rId3"/>
              </a:rPr>
              <a:t>http://e-maxx.ru/algo/segment_tree</a:t>
            </a:r>
            <a:endParaRPr sz="3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2659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Вирішимо важливу підзадачу, а саме пошук найправіший елементу масиву, який </a:t>
            </a:r>
            <a:r>
              <a:rPr b="1" lang="ru"/>
              <a:t>не менший </a:t>
            </a:r>
            <a:r>
              <a:rPr lang="ru"/>
              <a:t>деяке </a:t>
            </a:r>
            <a:r>
              <a:rPr b="1" lang="ru"/>
              <a:t>X </a:t>
            </a:r>
            <a:r>
              <a:rPr lang="ru"/>
              <a:t>(звісно, у відсортованому масиві). Бінарним пошуком можна досягти асимптотики O(log^2 N), де N - довжина масиву.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Для покращення асимптотики застосуємо метод каскадного спуску. Нехай спочатку у нас необхідний елемент точно належить підмасиву L..R. Покладемо MID = </a:t>
            </a:r>
            <a:r>
              <a:rPr lang="ru">
                <a:solidFill>
                  <a:srgbClr val="333333"/>
                </a:solidFill>
                <a:highlight>
                  <a:srgbClr val="F9F9F9"/>
                </a:highlight>
              </a:rPr>
              <a:t>⌊</a:t>
            </a:r>
            <a:r>
              <a:rPr lang="ru"/>
              <a:t>(L </a:t>
            </a:r>
            <a:r>
              <a:rPr lang="ru"/>
              <a:t>+ R)/2</a:t>
            </a:r>
            <a:r>
              <a:rPr lang="ru">
                <a:solidFill>
                  <a:srgbClr val="333333"/>
                </a:solidFill>
              </a:rPr>
              <a:t>⌋</a:t>
            </a:r>
            <a:r>
              <a:rPr lang="ru"/>
              <a:t>. Тоді якщо найлівіший елемент відрізку [MID+1 .. R] </a:t>
            </a:r>
            <a:br>
              <a:rPr lang="ru"/>
            </a:br>
            <a:r>
              <a:rPr lang="ru"/>
              <a:t>(тобто MID+1ий) менший за X, то елемент з потрібною властивістю слід шукати у підмасиві </a:t>
            </a:r>
            <a:br>
              <a:rPr lang="ru"/>
            </a:br>
            <a:r>
              <a:rPr lang="ru"/>
              <a:t>[L .. MID], інакше в [MID + 1 .. R].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Чудово, навчилися робити це за O(log N) на запит.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2659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Навчимося знаходити кількість зафарбованих клітинок</a:t>
            </a:r>
            <a:endParaRPr/>
          </a:p>
        </p:txBody>
      </p:sp>
      <p:graphicFrame>
        <p:nvGraphicFramePr>
          <p:cNvPr id="83" name="Shape 83"/>
          <p:cNvGraphicFramePr/>
          <p:nvPr/>
        </p:nvGraphicFramePr>
        <p:xfrm>
          <a:off x="952475" y="247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9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6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6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6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1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0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4" name="Shape 84"/>
          <p:cNvSpPr/>
          <p:nvPr/>
        </p:nvSpPr>
        <p:spPr>
          <a:xfrm>
            <a:off x="1378300" y="2875950"/>
            <a:ext cx="5109900" cy="1584900"/>
          </a:xfrm>
          <a:prstGeom prst="rect">
            <a:avLst/>
          </a:prstGeom>
          <a:noFill/>
          <a:ln cap="flat" cmpd="sng" w="7620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/>
        </p:nvSpPr>
        <p:spPr>
          <a:xfrm>
            <a:off x="1262650" y="1516225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Х1</a:t>
            </a:r>
            <a:endParaRPr sz="3000"/>
          </a:p>
        </p:txBody>
      </p:sp>
      <p:cxnSp>
        <p:nvCxnSpPr>
          <p:cNvPr id="86" name="Shape 86"/>
          <p:cNvCxnSpPr/>
          <p:nvPr/>
        </p:nvCxnSpPr>
        <p:spPr>
          <a:xfrm>
            <a:off x="1404550" y="2135125"/>
            <a:ext cx="0" cy="8631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Shape 87"/>
          <p:cNvCxnSpPr/>
          <p:nvPr/>
        </p:nvCxnSpPr>
        <p:spPr>
          <a:xfrm>
            <a:off x="6509950" y="2135125"/>
            <a:ext cx="0" cy="8631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8" name="Shape 88"/>
          <p:cNvSpPr txBox="1"/>
          <p:nvPr/>
        </p:nvSpPr>
        <p:spPr>
          <a:xfrm>
            <a:off x="6376875" y="1516225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Х2</a:t>
            </a:r>
            <a:endParaRPr sz="3000"/>
          </a:p>
        </p:txBody>
      </p:sp>
      <p:cxnSp>
        <p:nvCxnSpPr>
          <p:cNvPr id="89" name="Shape 89"/>
          <p:cNvCxnSpPr/>
          <p:nvPr/>
        </p:nvCxnSpPr>
        <p:spPr>
          <a:xfrm rot="10800000">
            <a:off x="548200" y="3004900"/>
            <a:ext cx="830100" cy="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0" name="Shape 90"/>
          <p:cNvCxnSpPr/>
          <p:nvPr/>
        </p:nvCxnSpPr>
        <p:spPr>
          <a:xfrm rot="10800000">
            <a:off x="548200" y="4430325"/>
            <a:ext cx="830100" cy="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1" name="Shape 91"/>
          <p:cNvSpPr txBox="1"/>
          <p:nvPr/>
        </p:nvSpPr>
        <p:spPr>
          <a:xfrm>
            <a:off x="0" y="3841950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Y</a:t>
            </a:r>
            <a:r>
              <a:rPr lang="ru" sz="3000"/>
              <a:t>1</a:t>
            </a:r>
            <a:endParaRPr sz="3000"/>
          </a:p>
        </p:txBody>
      </p:sp>
      <p:sp>
        <p:nvSpPr>
          <p:cNvPr id="92" name="Shape 92"/>
          <p:cNvSpPr txBox="1"/>
          <p:nvPr/>
        </p:nvSpPr>
        <p:spPr>
          <a:xfrm>
            <a:off x="0" y="2875950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Y2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688" y="-68924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Для цього, використовуючи нашу</a:t>
            </a:r>
            <a:br>
              <a:rPr lang="ru"/>
            </a:br>
            <a:r>
              <a:rPr lang="ru"/>
              <a:t> “важливу підзадачу” знайдемо стовпчики, що повністю покривають наш прямокутник та стовпчики, які жодним чином його не зачіпають: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98" name="Shape 98"/>
          <p:cNvGraphicFramePr/>
          <p:nvPr/>
        </p:nvGraphicFramePr>
        <p:xfrm>
          <a:off x="952475" y="247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9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6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6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6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1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0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9" name="Shape 99"/>
          <p:cNvSpPr/>
          <p:nvPr/>
        </p:nvSpPr>
        <p:spPr>
          <a:xfrm>
            <a:off x="1378300" y="2875950"/>
            <a:ext cx="5109900" cy="1584900"/>
          </a:xfrm>
          <a:prstGeom prst="rect">
            <a:avLst/>
          </a:prstGeom>
          <a:noFill/>
          <a:ln cap="flat" cmpd="sng" w="7620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1262650" y="1640988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Х1</a:t>
            </a:r>
            <a:endParaRPr sz="3000"/>
          </a:p>
        </p:txBody>
      </p:sp>
      <p:cxnSp>
        <p:nvCxnSpPr>
          <p:cNvPr id="101" name="Shape 101"/>
          <p:cNvCxnSpPr/>
          <p:nvPr/>
        </p:nvCxnSpPr>
        <p:spPr>
          <a:xfrm>
            <a:off x="1404550" y="2135125"/>
            <a:ext cx="0" cy="8631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2" name="Shape 102"/>
          <p:cNvCxnSpPr/>
          <p:nvPr/>
        </p:nvCxnSpPr>
        <p:spPr>
          <a:xfrm>
            <a:off x="6509950" y="2135125"/>
            <a:ext cx="0" cy="8631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3" name="Shape 103"/>
          <p:cNvSpPr txBox="1"/>
          <p:nvPr/>
        </p:nvSpPr>
        <p:spPr>
          <a:xfrm>
            <a:off x="6414975" y="1576513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Х2</a:t>
            </a:r>
            <a:endParaRPr sz="3000"/>
          </a:p>
        </p:txBody>
      </p:sp>
      <p:cxnSp>
        <p:nvCxnSpPr>
          <p:cNvPr id="104" name="Shape 104"/>
          <p:cNvCxnSpPr/>
          <p:nvPr/>
        </p:nvCxnSpPr>
        <p:spPr>
          <a:xfrm rot="10800000">
            <a:off x="548200" y="3004900"/>
            <a:ext cx="830100" cy="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5" name="Shape 105"/>
          <p:cNvCxnSpPr/>
          <p:nvPr/>
        </p:nvCxnSpPr>
        <p:spPr>
          <a:xfrm rot="10800000">
            <a:off x="548200" y="4430325"/>
            <a:ext cx="830100" cy="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6" name="Shape 106"/>
          <p:cNvSpPr txBox="1"/>
          <p:nvPr/>
        </p:nvSpPr>
        <p:spPr>
          <a:xfrm>
            <a:off x="0" y="3841950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Y1</a:t>
            </a:r>
            <a:endParaRPr sz="3000"/>
          </a:p>
        </p:txBody>
      </p:sp>
      <p:sp>
        <p:nvSpPr>
          <p:cNvPr id="107" name="Shape 107"/>
          <p:cNvSpPr txBox="1"/>
          <p:nvPr/>
        </p:nvSpPr>
        <p:spPr>
          <a:xfrm>
            <a:off x="0" y="2875950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Y2</a:t>
            </a:r>
            <a:endParaRPr sz="3000"/>
          </a:p>
        </p:txBody>
      </p:sp>
      <p:sp>
        <p:nvSpPr>
          <p:cNvPr id="108" name="Shape 108"/>
          <p:cNvSpPr/>
          <p:nvPr/>
        </p:nvSpPr>
        <p:spPr>
          <a:xfrm>
            <a:off x="1378300" y="2875950"/>
            <a:ext cx="1242900" cy="1584900"/>
          </a:xfrm>
          <a:prstGeom prst="rect">
            <a:avLst/>
          </a:prstGeom>
          <a:solidFill>
            <a:srgbClr val="434343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6062375" y="2875950"/>
            <a:ext cx="447600" cy="1584900"/>
          </a:xfrm>
          <a:prstGeom prst="rect">
            <a:avLst/>
          </a:prstGeom>
          <a:solidFill>
            <a:srgbClr val="FFFFFF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0" name="Shape 110"/>
          <p:cNvCxnSpPr/>
          <p:nvPr/>
        </p:nvCxnSpPr>
        <p:spPr>
          <a:xfrm>
            <a:off x="2621200" y="2106550"/>
            <a:ext cx="9900" cy="7311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1" name="Shape 111"/>
          <p:cNvCxnSpPr/>
          <p:nvPr/>
        </p:nvCxnSpPr>
        <p:spPr>
          <a:xfrm>
            <a:off x="6062375" y="2106550"/>
            <a:ext cx="9900" cy="7311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2" name="Shape 112"/>
          <p:cNvSpPr txBox="1"/>
          <p:nvPr/>
        </p:nvSpPr>
        <p:spPr>
          <a:xfrm>
            <a:off x="2416800" y="1576500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L</a:t>
            </a:r>
            <a:endParaRPr sz="3000"/>
          </a:p>
        </p:txBody>
      </p:sp>
      <p:sp>
        <p:nvSpPr>
          <p:cNvPr id="113" name="Shape 113"/>
          <p:cNvSpPr txBox="1"/>
          <p:nvPr/>
        </p:nvSpPr>
        <p:spPr>
          <a:xfrm>
            <a:off x="5836275" y="1576513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R</a:t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2659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Ну і власне формули для обчислення площі зафарбованих клітинок</a:t>
            </a:r>
            <a:endParaRPr/>
          </a:p>
        </p:txBody>
      </p:sp>
      <p:graphicFrame>
        <p:nvGraphicFramePr>
          <p:cNvPr id="119" name="Shape 119"/>
          <p:cNvGraphicFramePr/>
          <p:nvPr/>
        </p:nvGraphicFramePr>
        <p:xfrm>
          <a:off x="952475" y="247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9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6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6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6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1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0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0" name="Shape 120"/>
          <p:cNvSpPr/>
          <p:nvPr/>
        </p:nvSpPr>
        <p:spPr>
          <a:xfrm>
            <a:off x="1378300" y="2875950"/>
            <a:ext cx="5109900" cy="1584900"/>
          </a:xfrm>
          <a:prstGeom prst="rect">
            <a:avLst/>
          </a:prstGeom>
          <a:noFill/>
          <a:ln cap="flat" cmpd="sng" w="7620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/>
        </p:nvSpPr>
        <p:spPr>
          <a:xfrm>
            <a:off x="1262650" y="1640988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Х1</a:t>
            </a:r>
            <a:endParaRPr sz="3000"/>
          </a:p>
        </p:txBody>
      </p:sp>
      <p:cxnSp>
        <p:nvCxnSpPr>
          <p:cNvPr id="122" name="Shape 122"/>
          <p:cNvCxnSpPr/>
          <p:nvPr/>
        </p:nvCxnSpPr>
        <p:spPr>
          <a:xfrm>
            <a:off x="1404550" y="2135125"/>
            <a:ext cx="0" cy="8631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" name="Shape 123"/>
          <p:cNvCxnSpPr/>
          <p:nvPr/>
        </p:nvCxnSpPr>
        <p:spPr>
          <a:xfrm>
            <a:off x="6509950" y="2135125"/>
            <a:ext cx="0" cy="8631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4" name="Shape 124"/>
          <p:cNvSpPr txBox="1"/>
          <p:nvPr/>
        </p:nvSpPr>
        <p:spPr>
          <a:xfrm>
            <a:off x="6414975" y="1576513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Х2</a:t>
            </a:r>
            <a:endParaRPr sz="3000"/>
          </a:p>
        </p:txBody>
      </p:sp>
      <p:cxnSp>
        <p:nvCxnSpPr>
          <p:cNvPr id="125" name="Shape 125"/>
          <p:cNvCxnSpPr/>
          <p:nvPr/>
        </p:nvCxnSpPr>
        <p:spPr>
          <a:xfrm rot="10800000">
            <a:off x="548200" y="3004900"/>
            <a:ext cx="830100" cy="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6" name="Shape 126"/>
          <p:cNvCxnSpPr/>
          <p:nvPr/>
        </p:nvCxnSpPr>
        <p:spPr>
          <a:xfrm rot="10800000">
            <a:off x="548200" y="4430325"/>
            <a:ext cx="830100" cy="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7" name="Shape 127"/>
          <p:cNvSpPr txBox="1"/>
          <p:nvPr/>
        </p:nvSpPr>
        <p:spPr>
          <a:xfrm>
            <a:off x="0" y="3841950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Y1</a:t>
            </a:r>
            <a:endParaRPr sz="3000"/>
          </a:p>
        </p:txBody>
      </p:sp>
      <p:sp>
        <p:nvSpPr>
          <p:cNvPr id="128" name="Shape 128"/>
          <p:cNvSpPr txBox="1"/>
          <p:nvPr/>
        </p:nvSpPr>
        <p:spPr>
          <a:xfrm>
            <a:off x="0" y="2875950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Y2</a:t>
            </a:r>
            <a:endParaRPr sz="3000"/>
          </a:p>
        </p:txBody>
      </p:sp>
      <p:sp>
        <p:nvSpPr>
          <p:cNvPr id="129" name="Shape 129"/>
          <p:cNvSpPr/>
          <p:nvPr/>
        </p:nvSpPr>
        <p:spPr>
          <a:xfrm>
            <a:off x="1378300" y="2875950"/>
            <a:ext cx="1242900" cy="1584900"/>
          </a:xfrm>
          <a:prstGeom prst="rect">
            <a:avLst/>
          </a:prstGeom>
          <a:solidFill>
            <a:srgbClr val="434343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6062375" y="2875950"/>
            <a:ext cx="447600" cy="1584900"/>
          </a:xfrm>
          <a:prstGeom prst="rect">
            <a:avLst/>
          </a:prstGeom>
          <a:solidFill>
            <a:srgbClr val="FFFFFF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0</a:t>
            </a:r>
            <a:endParaRPr sz="3000"/>
          </a:p>
        </p:txBody>
      </p:sp>
      <p:cxnSp>
        <p:nvCxnSpPr>
          <p:cNvPr id="131" name="Shape 131"/>
          <p:cNvCxnSpPr/>
          <p:nvPr/>
        </p:nvCxnSpPr>
        <p:spPr>
          <a:xfrm>
            <a:off x="2621200" y="2106550"/>
            <a:ext cx="9900" cy="7311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2" name="Shape 132"/>
          <p:cNvCxnSpPr/>
          <p:nvPr/>
        </p:nvCxnSpPr>
        <p:spPr>
          <a:xfrm>
            <a:off x="6062375" y="2106550"/>
            <a:ext cx="9900" cy="7311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3" name="Shape 133"/>
          <p:cNvSpPr txBox="1"/>
          <p:nvPr/>
        </p:nvSpPr>
        <p:spPr>
          <a:xfrm>
            <a:off x="2416800" y="1576500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L</a:t>
            </a:r>
            <a:endParaRPr sz="3000"/>
          </a:p>
        </p:txBody>
      </p:sp>
      <p:sp>
        <p:nvSpPr>
          <p:cNvPr id="134" name="Shape 134"/>
          <p:cNvSpPr txBox="1"/>
          <p:nvPr/>
        </p:nvSpPr>
        <p:spPr>
          <a:xfrm>
            <a:off x="5836275" y="1576513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R</a:t>
            </a:r>
            <a:endParaRPr sz="3000"/>
          </a:p>
        </p:txBody>
      </p:sp>
      <p:sp>
        <p:nvSpPr>
          <p:cNvPr id="135" name="Shape 135"/>
          <p:cNvSpPr txBox="1"/>
          <p:nvPr/>
        </p:nvSpPr>
        <p:spPr>
          <a:xfrm>
            <a:off x="1335250" y="3227200"/>
            <a:ext cx="1329000" cy="7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FFFFFF"/>
                </a:solidFill>
              </a:rPr>
              <a:t>(L - X1) *</a:t>
            </a:r>
            <a:br>
              <a:rPr lang="ru" sz="2200">
                <a:solidFill>
                  <a:srgbClr val="FFFFFF"/>
                </a:solidFill>
              </a:rPr>
            </a:br>
            <a:r>
              <a:rPr lang="ru" sz="2200">
                <a:solidFill>
                  <a:srgbClr val="FFFFFF"/>
                </a:solidFill>
              </a:rPr>
              <a:t>(Y2 - Y1)</a:t>
            </a:r>
            <a:endParaRPr sz="2200">
              <a:solidFill>
                <a:srgbClr val="FFFFFF"/>
              </a:solidFill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769450" y="3449575"/>
            <a:ext cx="5486400" cy="6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 txBox="1"/>
          <p:nvPr/>
        </p:nvSpPr>
        <p:spPr>
          <a:xfrm>
            <a:off x="3004275" y="3343600"/>
            <a:ext cx="2832000" cy="498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get(L, R) - Y1*(R - K)</a:t>
            </a:r>
            <a:endParaRPr sz="2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265976"/>
            <a:ext cx="85206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Тепер давайте навчимося зафарбовувати прямокутник. Для цього знайдемо позицію, до якої висота стовпчиків більша за висоту прямокутника, що додається</a:t>
            </a:r>
            <a:endParaRPr/>
          </a:p>
        </p:txBody>
      </p:sp>
      <p:graphicFrame>
        <p:nvGraphicFramePr>
          <p:cNvPr id="143" name="Shape 143"/>
          <p:cNvGraphicFramePr/>
          <p:nvPr/>
        </p:nvGraphicFramePr>
        <p:xfrm>
          <a:off x="952475" y="247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{BE1A1171-E94C-491A-A138-9C2AEACAAB83}</a:tableStyleId>
              </a:tblPr>
              <a:tblGrid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  <a:gridCol w="4258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9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8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6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6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6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5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3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1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3000"/>
                        <a:t>0</a:t>
                      </a:r>
                      <a:endParaRPr b="1" sz="30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4" name="Shape 144"/>
          <p:cNvSpPr/>
          <p:nvPr/>
        </p:nvSpPr>
        <p:spPr>
          <a:xfrm>
            <a:off x="952475" y="3272175"/>
            <a:ext cx="5535600" cy="2773500"/>
          </a:xfrm>
          <a:prstGeom prst="rect">
            <a:avLst/>
          </a:prstGeom>
          <a:noFill/>
          <a:ln cap="flat" cmpd="sng" w="7620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 txBox="1"/>
          <p:nvPr/>
        </p:nvSpPr>
        <p:spPr>
          <a:xfrm>
            <a:off x="211475" y="2962725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Y</a:t>
            </a:r>
            <a:endParaRPr sz="3000"/>
          </a:p>
        </p:txBody>
      </p:sp>
      <p:sp>
        <p:nvSpPr>
          <p:cNvPr id="146" name="Shape 146"/>
          <p:cNvSpPr txBox="1"/>
          <p:nvPr/>
        </p:nvSpPr>
        <p:spPr>
          <a:xfrm>
            <a:off x="6322675" y="1860850"/>
            <a:ext cx="7410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X</a:t>
            </a:r>
            <a:endParaRPr sz="3000"/>
          </a:p>
        </p:txBody>
      </p:sp>
      <p:cxnSp>
        <p:nvCxnSpPr>
          <p:cNvPr id="147" name="Shape 147"/>
          <p:cNvCxnSpPr/>
          <p:nvPr/>
        </p:nvCxnSpPr>
        <p:spPr>
          <a:xfrm>
            <a:off x="6488200" y="2409075"/>
            <a:ext cx="0" cy="8631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8" name="Shape 148"/>
          <p:cNvCxnSpPr/>
          <p:nvPr/>
        </p:nvCxnSpPr>
        <p:spPr>
          <a:xfrm>
            <a:off x="584675" y="3272175"/>
            <a:ext cx="367800" cy="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