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92" r:id="rId4"/>
    <p:sldId id="291" r:id="rId5"/>
    <p:sldId id="258" r:id="rId6"/>
    <p:sldId id="259" r:id="rId7"/>
    <p:sldId id="260" r:id="rId8"/>
    <p:sldId id="261" r:id="rId9"/>
    <p:sldId id="274" r:id="rId10"/>
    <p:sldId id="299" r:id="rId11"/>
    <p:sldId id="275" r:id="rId12"/>
    <p:sldId id="27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/>
  </p:normalViewPr>
  <p:slideViewPr>
    <p:cSldViewPr>
      <p:cViewPr varScale="1">
        <p:scale>
          <a:sx n="68" d="100"/>
          <a:sy n="68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54E4B5-C56D-4FCD-BE00-C915B1A49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718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57FCC8-88EC-4369-B01E-97C7B3D88229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uk-UA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uk-UA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uk-UA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uk-UA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2009-2010 навчальний рік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CAF27-BD4F-4087-A69E-03B416A81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23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2009-2010 навчальний рік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7C3F1-8815-4E88-AC65-9D2A4F3E7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65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2009-2010 навчальний рік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55C47-234F-47C9-8C48-174B0BAC8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869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2009-2010 навчальний рік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CBE4-A8AD-41B1-A7E6-0E3C758B0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48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і 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2009-2010 навчальний рік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1709A-83BE-4418-9268-3F8BEE068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37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2009-2010 навчальний рік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DED5A-EC5D-4938-842D-A36419F11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96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2009-2010 навчальний рік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D0468-62F3-4E2D-BE70-94C8E9A92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63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2009-2010 навчальний рік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69058-583C-4E1F-B615-3C44DC869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13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2009-2010 навчальний рік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5BED-0333-4AE1-ADA8-497C77171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13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2009-2010 навчальний рік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CCA8F-69B0-417D-8F02-4E0269421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60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2009-2010 навчальний рік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01522-A4F2-4D8B-98AA-7B26C8213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90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2009-2010 навчальний рік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20E07-3F26-47FF-8C5E-7F385EACC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2009-2010 навчальний рік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A53C5-7D8D-4B77-A838-6485CED64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68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uk-UA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uk-UA" sz="2400">
                  <a:latin typeface="Times New Roman" pitchFamily="18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ru-RU"/>
              <a:t>2009-2010 навчальний рік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E55230A-33ED-47D6-89A9-CEEF3E257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gis1971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imn14.lutsk.ua/schoololymp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choololymp.byethost32.com/joomla/index.php?option=com_datsogallery&amp;Itemid=24&amp;func=wmark&amp;oid=1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choololymp.byethost32.com/joomla/index.php?option=com_datsogallery&amp;Itemid=24&amp;func=wmark&amp;oid=18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 smtClean="0"/>
              <a:t>20</a:t>
            </a:r>
            <a:r>
              <a:rPr lang="en-US" dirty="0" smtClean="0"/>
              <a:t>16</a:t>
            </a:r>
            <a:r>
              <a:rPr lang="ru-RU" dirty="0" smtClean="0"/>
              <a:t>-201</a:t>
            </a:r>
            <a:r>
              <a:rPr lang="en-US" dirty="0" smtClean="0"/>
              <a:t>7</a:t>
            </a:r>
            <a:r>
              <a:rPr lang="ru-RU" dirty="0" smtClean="0"/>
              <a:t>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endParaRPr lang="ru-RU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143000"/>
            <a:ext cx="7451725" cy="2209800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ШКОЛА </a:t>
            </a:r>
            <a:br>
              <a:rPr lang="ru-RU" sz="4000" b="1" smtClean="0"/>
            </a:br>
            <a:r>
              <a:rPr lang="ru-RU" sz="3800" b="1" smtClean="0"/>
              <a:t>ОЛ</a:t>
            </a:r>
            <a:r>
              <a:rPr lang="uk-UA" sz="3800" b="1" smtClean="0"/>
              <a:t>ІМПІЙСЬКОГО РЕЗЕРВУ </a:t>
            </a:r>
            <a:br>
              <a:rPr lang="uk-UA" sz="3800" b="1" smtClean="0"/>
            </a:br>
            <a:r>
              <a:rPr lang="uk-UA" sz="4000" b="1" smtClean="0"/>
              <a:t>З ІНФОРМАТИКИ</a:t>
            </a:r>
            <a:endParaRPr lang="ru-RU" sz="4000" b="1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000" dirty="0" smtClean="0"/>
              <a:t>керівник </a:t>
            </a:r>
            <a:r>
              <a:rPr lang="uk-UA" sz="2000" b="1" dirty="0" smtClean="0"/>
              <a:t>ГІСЬ Ігор Володимирович</a:t>
            </a:r>
            <a:r>
              <a:rPr lang="en-US" sz="2000" dirty="0" smtClean="0"/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E-mail: </a:t>
            </a:r>
            <a:r>
              <a:rPr lang="en-US" sz="2000" dirty="0" smtClean="0">
                <a:hlinkClick r:id="rId3"/>
              </a:rPr>
              <a:t>igis1971@mail.ru</a:t>
            </a:r>
            <a:r>
              <a:rPr lang="en-US" sz="20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http</a:t>
            </a:r>
            <a:r>
              <a:rPr lang="en-US" sz="2000" dirty="0"/>
              <a:t>: </a:t>
            </a:r>
            <a:r>
              <a:rPr lang="en-US" sz="2000" dirty="0">
                <a:hlinkClick r:id="rId4"/>
              </a:rPr>
              <a:t>http://www.gimn14.lutsk.ua/schoololymp</a:t>
            </a:r>
            <a:r>
              <a:rPr lang="en-US" sz="2000" dirty="0" smtClean="0">
                <a:hlinkClick r:id="rId4"/>
              </a:rPr>
              <a:t>/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тел</a:t>
            </a:r>
            <a:r>
              <a:rPr lang="ru-RU" sz="2000" dirty="0" smtClean="0"/>
              <a:t>. моб.  050 916 31 06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11188" y="50800"/>
            <a:ext cx="78089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uk-UA"/>
              <a:t>ВОЛИНСЬКИЙ ІНСТИТУТ ПІСЛЯДИПЛОМНОЇ ПЕДАГОГІЧНОЇ ОСВІТИ</a:t>
            </a:r>
          </a:p>
          <a:p>
            <a:pPr algn="ctr" eaLnBrk="1" hangingPunct="1"/>
            <a:r>
              <a:rPr lang="uk-UA"/>
              <a:t>ЛАБОРАТОРІЯ ІНФОРМАТИКИ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64163" y="277813"/>
            <a:ext cx="3322637" cy="1206500"/>
          </a:xfrm>
        </p:spPr>
        <p:txBody>
          <a:bodyPr/>
          <a:lstStyle/>
          <a:p>
            <a:pPr algn="ctr" eaLnBrk="1" hangingPunct="1"/>
            <a:r>
              <a:rPr lang="ru-RU" sz="1600" smtClean="0">
                <a:latin typeface="Arial Black" pitchFamily="34" charset="0"/>
              </a:rPr>
              <a:t>Студент</a:t>
            </a:r>
            <a:r>
              <a:rPr lang="uk-UA" sz="1600" smtClean="0">
                <a:latin typeface="Arial Black" pitchFamily="34" charset="0"/>
              </a:rPr>
              <a:t>и</a:t>
            </a:r>
            <a:r>
              <a:rPr lang="ru-RU" sz="1600" smtClean="0">
                <a:latin typeface="Arial Black" pitchFamily="34" charset="0"/>
              </a:rPr>
              <a:t> </a:t>
            </a:r>
            <a:r>
              <a:rPr lang="ru-RU" sz="1600" b="1" i="1" smtClean="0"/>
              <a:t>КИЇВСЬК</a:t>
            </a:r>
            <a:r>
              <a:rPr lang="uk-UA" sz="1600" b="1" i="1" smtClean="0"/>
              <a:t>ОГО</a:t>
            </a:r>
            <a:r>
              <a:rPr lang="ru-RU" sz="1600" b="1" i="1" smtClean="0"/>
              <a:t> НАЦІОНАЛЬНОГО </a:t>
            </a:r>
            <a:r>
              <a:rPr lang="uk-UA" sz="1600" b="1" i="1" smtClean="0"/>
              <a:t>та</a:t>
            </a:r>
            <a:br>
              <a:rPr lang="uk-UA" sz="1600" b="1" i="1" smtClean="0"/>
            </a:br>
            <a:r>
              <a:rPr lang="uk-UA" sz="1600" b="1" i="1" smtClean="0"/>
              <a:t>ПОЛІТЕХНІЧНОГО УНІВЕРСИТЕТУ</a:t>
            </a:r>
            <a:br>
              <a:rPr lang="uk-UA" sz="1600" b="1" i="1" smtClean="0"/>
            </a:br>
            <a:r>
              <a:rPr lang="ru-RU" sz="1600" smtClean="0"/>
              <a:t> </a:t>
            </a:r>
            <a:br>
              <a:rPr lang="ru-RU" sz="1600" smtClean="0"/>
            </a:br>
            <a:endParaRPr lang="ru-RU" sz="1600" smtClean="0"/>
          </a:p>
        </p:txBody>
      </p:sp>
      <p:pic>
        <p:nvPicPr>
          <p:cNvPr id="16387" name="Picture 4" descr="P5180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00563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14" descr="P51800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916113"/>
            <a:ext cx="3744912" cy="281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14"/>
          <p:cNvSpPr txBox="1">
            <a:spLocks noGrp="1" noChangeArrowheads="1"/>
          </p:cNvSpPr>
          <p:nvPr/>
        </p:nvSpPr>
        <p:spPr bwMode="auto">
          <a:xfrm>
            <a:off x="3354388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000"/>
              <a:t>20</a:t>
            </a:r>
            <a:r>
              <a:rPr lang="en-US" sz="1000"/>
              <a:t>10</a:t>
            </a:r>
            <a:r>
              <a:rPr lang="ru-RU" sz="1000"/>
              <a:t>-201</a:t>
            </a:r>
            <a:r>
              <a:rPr lang="en-US" sz="1000"/>
              <a:t>1</a:t>
            </a:r>
            <a:r>
              <a:rPr lang="ru-RU" sz="1000"/>
              <a:t> навчальний рік</a:t>
            </a:r>
          </a:p>
        </p:txBody>
      </p:sp>
      <p:pic>
        <p:nvPicPr>
          <p:cNvPr id="16390" name="Picture 10" descr="P3240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284538"/>
            <a:ext cx="16573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800" b="1" smtClean="0"/>
              <a:t>Чим плануємо займатися в цьому навчальному році?</a:t>
            </a:r>
            <a:endParaRPr lang="ru-RU" sz="3800" b="1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dirty="0" smtClean="0"/>
              <a:t>Продовжимо вивчення теоретичних основ алгоритмізації: метод</a:t>
            </a:r>
            <a:r>
              <a:rPr lang="ru-RU" dirty="0" smtClean="0"/>
              <a:t>и </a:t>
            </a:r>
            <a:r>
              <a:rPr lang="ru-RU" dirty="0" err="1" smtClean="0"/>
              <a:t>побудови</a:t>
            </a:r>
            <a:r>
              <a:rPr lang="ru-RU" dirty="0" smtClean="0"/>
              <a:t> алгоритм</a:t>
            </a:r>
            <a:r>
              <a:rPr lang="uk-UA" dirty="0" err="1" smtClean="0"/>
              <a:t>ів</a:t>
            </a:r>
            <a:r>
              <a:rPr lang="uk-UA" dirty="0" smtClean="0"/>
              <a:t> та їх аналіз</a:t>
            </a:r>
          </a:p>
          <a:p>
            <a:pPr eaLnBrk="1" hangingPunct="1">
              <a:lnSpc>
                <a:spcPct val="90000"/>
              </a:lnSpc>
            </a:pPr>
            <a:r>
              <a:rPr lang="uk-UA" dirty="0" err="1" smtClean="0"/>
              <a:t>Розв</a:t>
            </a:r>
            <a:r>
              <a:rPr lang="en-US" dirty="0" smtClean="0">
                <a:cs typeface="Arial" charset="0"/>
              </a:rPr>
              <a:t>'</a:t>
            </a:r>
            <a:r>
              <a:rPr lang="ru-RU" dirty="0" err="1" smtClean="0"/>
              <a:t>язуватимемо</a:t>
            </a:r>
            <a:r>
              <a:rPr lang="ru-RU" dirty="0" smtClean="0"/>
              <a:t> задач</a:t>
            </a:r>
            <a:r>
              <a:rPr lang="uk-UA" dirty="0" smtClean="0"/>
              <a:t>і </a:t>
            </a:r>
            <a:r>
              <a:rPr lang="uk-UA" dirty="0" err="1" smtClean="0"/>
              <a:t>і</a:t>
            </a:r>
            <a:r>
              <a:rPr lang="uk-UA" dirty="0" smtClean="0"/>
              <a:t> тестувати програмні коди</a:t>
            </a:r>
          </a:p>
          <a:p>
            <a:pPr eaLnBrk="1" hangingPunct="1">
              <a:lnSpc>
                <a:spcPct val="90000"/>
              </a:lnSpc>
            </a:pPr>
            <a:r>
              <a:rPr lang="uk-UA" dirty="0" smtClean="0"/>
              <a:t>Приймати участь в олімпіадах з інформатики учнівських і студентських, індивідуальних і командних</a:t>
            </a:r>
          </a:p>
          <a:p>
            <a:pPr eaLnBrk="1" hangingPunct="1">
              <a:lnSpc>
                <a:spcPct val="90000"/>
              </a:lnSpc>
            </a:pPr>
            <a:r>
              <a:rPr lang="uk-UA" dirty="0" smtClean="0"/>
              <a:t>Вчитись працювати в середовищі</a:t>
            </a:r>
            <a:r>
              <a:rPr lang="en-US" dirty="0" smtClean="0"/>
              <a:t> </a:t>
            </a:r>
            <a:r>
              <a:rPr lang="en-US" dirty="0" smtClean="0"/>
              <a:t>Visual C</a:t>
            </a:r>
            <a:r>
              <a:rPr lang="uk-UA" dirty="0" smtClean="0"/>
              <a:t>++</a:t>
            </a:r>
            <a:r>
              <a:rPr lang="en-US" dirty="0" smtClean="0"/>
              <a:t>, </a:t>
            </a:r>
            <a:r>
              <a:rPr lang="en-US" dirty="0"/>
              <a:t>Code::Blocks</a:t>
            </a:r>
            <a:endParaRPr lang="uk-UA" dirty="0" smtClean="0"/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4"/>
          <p:cNvSpPr>
            <a:spLocks noChangeArrowheads="1" noChangeShapeType="1" noTextEdit="1"/>
          </p:cNvSpPr>
          <p:nvPr/>
        </p:nvSpPr>
        <p:spPr bwMode="auto">
          <a:xfrm>
            <a:off x="1116013" y="2060575"/>
            <a:ext cx="6745287" cy="3276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Бажаю великих перемог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/>
              <a:t>Що роблять учні на заняттях?</a:t>
            </a:r>
            <a:endParaRPr lang="ru-RU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dirty="0" smtClean="0"/>
              <a:t>вивчають теоретичний матеріал;</a:t>
            </a:r>
          </a:p>
          <a:p>
            <a:pPr eaLnBrk="1" hangingPunct="1">
              <a:lnSpc>
                <a:spcPct val="90000"/>
              </a:lnSpc>
            </a:pPr>
            <a:endParaRPr lang="uk-UA" sz="2400" dirty="0" smtClean="0"/>
          </a:p>
          <a:p>
            <a:pPr eaLnBrk="1" hangingPunct="1">
              <a:lnSpc>
                <a:spcPct val="90000"/>
              </a:lnSpc>
            </a:pPr>
            <a:r>
              <a:rPr lang="uk-UA" sz="2400" dirty="0" err="1" smtClean="0"/>
              <a:t>розв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язують</a:t>
            </a:r>
            <a:r>
              <a:rPr lang="uk-UA" sz="2400" dirty="0" smtClean="0"/>
              <a:t> задачі, складають і перевірять програми;</a:t>
            </a:r>
          </a:p>
          <a:p>
            <a:pPr eaLnBrk="1" hangingPunct="1">
              <a:lnSpc>
                <a:spcPct val="90000"/>
              </a:lnSpc>
            </a:pPr>
            <a:endParaRPr lang="uk-UA" sz="2400" dirty="0" smtClean="0"/>
          </a:p>
          <a:p>
            <a:pPr eaLnBrk="1" hangingPunct="1">
              <a:lnSpc>
                <a:spcPct val="90000"/>
              </a:lnSpc>
            </a:pPr>
            <a:r>
              <a:rPr lang="uk-UA" sz="2400" dirty="0" smtClean="0"/>
              <a:t>змагаються в міні</a:t>
            </a:r>
            <a:r>
              <a:rPr lang="en-US" sz="2400" dirty="0" smtClean="0"/>
              <a:t>-</a:t>
            </a:r>
            <a:r>
              <a:rPr lang="uk-UA" sz="2400" dirty="0" smtClean="0"/>
              <a:t>олімпіадах;</a:t>
            </a:r>
          </a:p>
          <a:p>
            <a:pPr eaLnBrk="1" hangingPunct="1">
              <a:lnSpc>
                <a:spcPct val="90000"/>
              </a:lnSpc>
            </a:pPr>
            <a:endParaRPr lang="uk-UA" sz="2400" dirty="0" smtClean="0"/>
          </a:p>
          <a:p>
            <a:pPr eaLnBrk="1" hangingPunct="1">
              <a:lnSpc>
                <a:spcPct val="90000"/>
              </a:lnSpc>
            </a:pPr>
            <a:r>
              <a:rPr lang="uk-UA" sz="2400" dirty="0" smtClean="0"/>
              <a:t>перемагають в міських, обласних і всеукраїнських олімпіадах з інформатики;</a:t>
            </a:r>
          </a:p>
          <a:p>
            <a:pPr eaLnBrk="1" hangingPunct="1">
              <a:lnSpc>
                <a:spcPct val="90000"/>
              </a:lnSpc>
            </a:pPr>
            <a:endParaRPr lang="uk-UA" sz="2400" dirty="0" smtClean="0"/>
          </a:p>
          <a:p>
            <a:pPr eaLnBrk="1" hangingPunct="1">
              <a:lnSpc>
                <a:spcPct val="90000"/>
              </a:lnSpc>
            </a:pPr>
            <a:r>
              <a:rPr lang="uk-UA" sz="2400" dirty="0" smtClean="0"/>
              <a:t>навчаються і відпочивають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8" descr="Заняття в школі 2009-2010 н.р.">
            <a:hlinkClick r:id="rId2" tooltip="Заняття в школі 2009-2010 н.р.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57188"/>
            <a:ext cx="7715250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2008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0"/>
            <a:ext cx="8129588" cy="609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908050"/>
            <a:ext cx="7772400" cy="1143000"/>
          </a:xfrm>
        </p:spPr>
        <p:txBody>
          <a:bodyPr/>
          <a:lstStyle/>
          <a:p>
            <a:pPr algn="ctr" eaLnBrk="1" hangingPunct="1"/>
            <a:r>
              <a:rPr lang="uk-UA" sz="3800" smtClean="0"/>
              <a:t>Учні вивчають теоретичний матеріал з теми</a:t>
            </a:r>
            <a:br>
              <a:rPr lang="uk-UA" sz="3800" smtClean="0"/>
            </a:br>
            <a:r>
              <a:rPr lang="uk-UA" sz="3800" b="1" smtClean="0"/>
              <a:t>“РОЗРОБ</a:t>
            </a:r>
            <a:r>
              <a:rPr lang="ru-RU" sz="3800" b="1" smtClean="0"/>
              <a:t>ЛЕННЯ</a:t>
            </a:r>
            <a:r>
              <a:rPr lang="uk-UA" sz="3800" b="1" smtClean="0"/>
              <a:t> ТА АНАЛІЗ АЛГОРИТМІВ”</a:t>
            </a:r>
            <a:endParaRPr lang="ru-RU" sz="38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492375"/>
            <a:ext cx="3810000" cy="3883025"/>
          </a:xfrm>
        </p:spPr>
        <p:txBody>
          <a:bodyPr/>
          <a:lstStyle/>
          <a:p>
            <a:pPr eaLnBrk="1" hangingPunct="1"/>
            <a:r>
              <a:rPr lang="uk-UA" sz="2000" smtClean="0"/>
              <a:t>Робота з файлами</a:t>
            </a:r>
          </a:p>
          <a:p>
            <a:pPr eaLnBrk="1" hangingPunct="1"/>
            <a:r>
              <a:rPr lang="uk-UA" sz="2000" smtClean="0"/>
              <a:t>Динамічне виділення пам</a:t>
            </a:r>
            <a:r>
              <a:rPr lang="en-US" sz="2000" smtClean="0"/>
              <a:t>’</a:t>
            </a:r>
            <a:r>
              <a:rPr lang="ru-RU" sz="2000" smtClean="0"/>
              <a:t>ят</a:t>
            </a:r>
            <a:r>
              <a:rPr lang="uk-UA" sz="2000" smtClean="0"/>
              <a:t>і</a:t>
            </a:r>
          </a:p>
          <a:p>
            <a:pPr eaLnBrk="1" hangingPunct="1"/>
            <a:r>
              <a:rPr lang="uk-UA" sz="2000" smtClean="0"/>
              <a:t>Опрацювання довгих чисел</a:t>
            </a:r>
          </a:p>
          <a:p>
            <a:pPr eaLnBrk="1" hangingPunct="1"/>
            <a:r>
              <a:rPr lang="uk-UA" sz="2000" smtClean="0"/>
              <a:t>Елементи обчислювальної геометрії</a:t>
            </a:r>
          </a:p>
          <a:p>
            <a:pPr eaLnBrk="1" hangingPunct="1"/>
            <a:r>
              <a:rPr lang="uk-UA" sz="2000" smtClean="0"/>
              <a:t>“Жадібні” алгоритм</a:t>
            </a:r>
          </a:p>
          <a:p>
            <a:pPr eaLnBrk="1" hangingPunct="1"/>
            <a:r>
              <a:rPr lang="uk-UA" sz="2000" smtClean="0"/>
              <a:t>Синтаксичний розбір і лексичний аналіз виразів</a:t>
            </a:r>
          </a:p>
          <a:p>
            <a:pPr eaLnBrk="1" hangingPunct="1"/>
            <a:r>
              <a:rPr lang="uk-UA" sz="2000" smtClean="0"/>
              <a:t>Алгоритми на графах</a:t>
            </a:r>
          </a:p>
          <a:p>
            <a:pPr eaLnBrk="1" hangingPunct="1"/>
            <a:r>
              <a:rPr lang="uk-UA" sz="2000" smtClean="0"/>
              <a:t>Комбінаторні задачі</a:t>
            </a:r>
            <a:endParaRPr lang="ru-RU" sz="2000" smtClean="0"/>
          </a:p>
        </p:txBody>
      </p:sp>
      <p:pic>
        <p:nvPicPr>
          <p:cNvPr id="9220" name="Picture 8" descr="Заняття в школі 2009-2010 н.р.">
            <a:hlinkClick r:id="rId2" tooltip="Заняття в школі 2009-2010 н.р.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7813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14"/>
          <p:cNvSpPr txBox="1">
            <a:spLocks noGrp="1" noChangeArrowheads="1"/>
          </p:cNvSpPr>
          <p:nvPr/>
        </p:nvSpPr>
        <p:spPr bwMode="auto">
          <a:xfrm>
            <a:off x="3354388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000"/>
              <a:t>20</a:t>
            </a:r>
            <a:r>
              <a:rPr lang="en-US" sz="1000"/>
              <a:t>10</a:t>
            </a:r>
            <a:r>
              <a:rPr lang="ru-RU" sz="1000"/>
              <a:t>-201</a:t>
            </a:r>
            <a:r>
              <a:rPr lang="en-US" sz="1000"/>
              <a:t>1</a:t>
            </a:r>
            <a:r>
              <a:rPr lang="ru-RU" sz="1000"/>
              <a:t> навчальний рік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/>
              <a:t>Розв</a:t>
            </a:r>
            <a:r>
              <a:rPr lang="en-US" b="1" smtClean="0"/>
              <a:t>’</a:t>
            </a:r>
            <a:r>
              <a:rPr lang="ru-RU" b="1" smtClean="0"/>
              <a:t>я</a:t>
            </a:r>
            <a:r>
              <a:rPr lang="uk-UA" b="1" smtClean="0"/>
              <a:t>зують задачі, які</a:t>
            </a:r>
            <a:endParaRPr lang="ru-RU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1800" smtClean="0"/>
              <a:t>сприяють розвитку логічного мислення в учнів; </a:t>
            </a:r>
          </a:p>
          <a:p>
            <a:pPr eaLnBrk="1" hangingPunct="1">
              <a:lnSpc>
                <a:spcPct val="90000"/>
              </a:lnSpc>
            </a:pPr>
            <a:r>
              <a:rPr lang="uk-UA" sz="1800" smtClean="0"/>
              <a:t>визначають вміння записувати базові структури алгоритмів: слідування, розгалуження, цикл; </a:t>
            </a:r>
          </a:p>
          <a:p>
            <a:pPr eaLnBrk="1" hangingPunct="1">
              <a:lnSpc>
                <a:spcPct val="90000"/>
              </a:lnSpc>
            </a:pPr>
            <a:r>
              <a:rPr lang="uk-UA" sz="1800" smtClean="0"/>
              <a:t>визначають рівень програмування учня, тобто вміння записувати програмний код розв’язку за описаним алгоритмом; </a:t>
            </a:r>
          </a:p>
          <a:p>
            <a:pPr eaLnBrk="1" hangingPunct="1">
              <a:lnSpc>
                <a:spcPct val="90000"/>
              </a:lnSpc>
            </a:pPr>
            <a:r>
              <a:rPr lang="uk-UA" sz="1800" smtClean="0"/>
              <a:t>дозволяють виявити вміння учнів підбирати і використовувати алгоритми при розв’язуванні задач;</a:t>
            </a:r>
          </a:p>
          <a:p>
            <a:pPr eaLnBrk="1" hangingPunct="1">
              <a:lnSpc>
                <a:spcPct val="90000"/>
              </a:lnSpc>
            </a:pPr>
            <a:r>
              <a:rPr lang="uk-UA" sz="1800" smtClean="0"/>
              <a:t>надають досвід для олімпіад.</a:t>
            </a:r>
            <a:endParaRPr lang="ru-RU" sz="1800" smtClean="0"/>
          </a:p>
        </p:txBody>
      </p:sp>
      <p:pic>
        <p:nvPicPr>
          <p:cNvPr id="10244" name="Picture 15" descr="2008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005263"/>
            <a:ext cx="2951163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800" b="1" smtClean="0"/>
              <a:t>Літні збори  в Одесі (2006 рік),</a:t>
            </a:r>
            <a:br>
              <a:rPr lang="uk-UA" sz="3800" b="1" smtClean="0"/>
            </a:br>
            <a:r>
              <a:rPr lang="uk-UA" sz="3800" b="1" smtClean="0"/>
              <a:t>де учні школи</a:t>
            </a:r>
            <a:endParaRPr lang="ru-RU" sz="38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628775"/>
            <a:ext cx="7632700" cy="1512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smtClean="0"/>
              <a:t>вивчали матеріал з методики складання алгоритмів;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вчились розв</a:t>
            </a:r>
            <a:r>
              <a:rPr lang="en-US" sz="2400" smtClean="0"/>
              <a:t>’</a:t>
            </a:r>
            <a:r>
              <a:rPr lang="uk-UA" sz="2400" smtClean="0"/>
              <a:t>язувати задачі рівня Всеукраїнської олімпіади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</p:txBody>
      </p:sp>
      <p:pic>
        <p:nvPicPr>
          <p:cNvPr id="11268" name="Picture 4" descr="P7070249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3357563"/>
            <a:ext cx="3810000" cy="285750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а також відпочивали ...</a:t>
            </a:r>
            <a:endParaRPr lang="ru-RU" smtClean="0"/>
          </a:p>
        </p:txBody>
      </p:sp>
      <p:sp>
        <p:nvSpPr>
          <p:cNvPr id="12291" name="Rectangle 3" descr="P6290046"/>
          <p:cNvSpPr>
            <a:spLocks noGrp="1" noChangeAspect="1" noChangeArrowheads="1"/>
          </p:cNvSpPr>
          <p:nvPr isPhoto="1"/>
        </p:nvSpPr>
        <p:spPr bwMode="auto">
          <a:xfrm>
            <a:off x="2268538" y="1773238"/>
            <a:ext cx="5543550" cy="415766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2292" name="Rectangle 14"/>
          <p:cNvSpPr txBox="1">
            <a:spLocks noGrp="1" noChangeArrowheads="1"/>
          </p:cNvSpPr>
          <p:nvPr/>
        </p:nvSpPr>
        <p:spPr bwMode="auto">
          <a:xfrm>
            <a:off x="3354388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000"/>
              <a:t>20</a:t>
            </a:r>
            <a:r>
              <a:rPr lang="en-US" sz="1000"/>
              <a:t>10</a:t>
            </a:r>
            <a:r>
              <a:rPr lang="ru-RU" sz="1000"/>
              <a:t>-201</a:t>
            </a:r>
            <a:r>
              <a:rPr lang="en-US" sz="1000"/>
              <a:t>1</a:t>
            </a:r>
            <a:r>
              <a:rPr lang="ru-RU" sz="1000"/>
              <a:t> навчальний рік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/>
              <a:t>Наші досягнення і перемоги:</a:t>
            </a:r>
            <a:endParaRPr lang="ru-RU" b="1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400" b="1" dirty="0" smtClean="0">
                <a:solidFill>
                  <a:srgbClr val="993300"/>
                </a:solidFill>
              </a:rPr>
              <a:t>Обласна </a:t>
            </a:r>
            <a:r>
              <a:rPr lang="uk-UA" sz="2400" b="1" dirty="0" smtClean="0">
                <a:solidFill>
                  <a:srgbClr val="993300"/>
                </a:solidFill>
              </a:rPr>
              <a:t>олімпіада:</a:t>
            </a:r>
            <a:r>
              <a:rPr lang="uk-UA" sz="2400" dirty="0" smtClean="0">
                <a:solidFill>
                  <a:srgbClr val="993300"/>
                </a:solidFill>
              </a:rPr>
              <a:t> </a:t>
            </a:r>
            <a:r>
              <a:rPr lang="uk-UA" sz="2400" dirty="0" err="1" smtClean="0"/>
              <a:t>Калапуша</a:t>
            </a:r>
            <a:r>
              <a:rPr lang="uk-UA" sz="2400" dirty="0" smtClean="0"/>
              <a:t> Олександр (3), </a:t>
            </a:r>
            <a:r>
              <a:rPr lang="uk-UA" sz="2400" dirty="0" err="1" smtClean="0"/>
              <a:t>Кочетков</a:t>
            </a:r>
            <a:r>
              <a:rPr lang="uk-UA" sz="2400" dirty="0" smtClean="0"/>
              <a:t> Олексій (1), </a:t>
            </a:r>
            <a:r>
              <a:rPr lang="uk-UA" sz="2400" dirty="0" err="1" smtClean="0"/>
              <a:t>Лугвіщик</a:t>
            </a:r>
            <a:r>
              <a:rPr lang="uk-UA" sz="2400" dirty="0" smtClean="0"/>
              <a:t> Андрій (3), Мартинюк Ігор (1), Омелян Володимир (3),Прус Владислав (3), </a:t>
            </a:r>
            <a:r>
              <a:rPr lang="uk-UA" sz="2400" dirty="0" err="1" smtClean="0"/>
              <a:t>Радзевелюк</a:t>
            </a:r>
            <a:r>
              <a:rPr lang="uk-UA" sz="2400" dirty="0" smtClean="0"/>
              <a:t> Іван (3) ,Середа Андрій(2), </a:t>
            </a:r>
            <a:r>
              <a:rPr lang="uk-UA" sz="2400" dirty="0" err="1" smtClean="0"/>
              <a:t>Яворський</a:t>
            </a:r>
            <a:r>
              <a:rPr lang="uk-UA" sz="2400" dirty="0" smtClean="0"/>
              <a:t> Роман (2)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2400" dirty="0" smtClean="0">
              <a:solidFill>
                <a:srgbClr val="99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sz="2400" b="1" dirty="0" smtClean="0">
                <a:solidFill>
                  <a:srgbClr val="003399"/>
                </a:solidFill>
              </a:rPr>
              <a:t>Всеукраїнська олімпіада: </a:t>
            </a:r>
            <a:r>
              <a:rPr lang="uk-UA" sz="2400" dirty="0" err="1" smtClean="0">
                <a:solidFill>
                  <a:srgbClr val="003399"/>
                </a:solidFill>
              </a:rPr>
              <a:t>Вілігурський</a:t>
            </a:r>
            <a:r>
              <a:rPr lang="uk-UA" sz="2400" dirty="0" smtClean="0">
                <a:solidFill>
                  <a:srgbClr val="003399"/>
                </a:solidFill>
              </a:rPr>
              <a:t> Артур  </a:t>
            </a:r>
            <a:endParaRPr lang="uk-UA" sz="2400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 smtClean="0">
                <a:solidFill>
                  <a:srgbClr val="003399"/>
                </a:solidFill>
              </a:rPr>
              <a:t>(ІІІ </a:t>
            </a:r>
            <a:r>
              <a:rPr lang="uk-UA" sz="2400" dirty="0" smtClean="0">
                <a:solidFill>
                  <a:srgbClr val="003399"/>
                </a:solidFill>
              </a:rPr>
              <a:t>місце), </a:t>
            </a:r>
            <a:r>
              <a:rPr lang="uk-UA" sz="2400" dirty="0" smtClean="0">
                <a:solidFill>
                  <a:srgbClr val="003399"/>
                </a:solidFill>
              </a:rPr>
              <a:t>Ковальчук Максим, </a:t>
            </a:r>
            <a:r>
              <a:rPr lang="uk-UA" sz="2400" dirty="0" err="1" smtClean="0">
                <a:solidFill>
                  <a:srgbClr val="003399"/>
                </a:solidFill>
              </a:rPr>
              <a:t>Стеблевець</a:t>
            </a:r>
            <a:r>
              <a:rPr lang="uk-UA" sz="2400" dirty="0" smtClean="0">
                <a:solidFill>
                  <a:srgbClr val="003399"/>
                </a:solidFill>
              </a:rPr>
              <a:t> Тетяна  </a:t>
            </a:r>
            <a:r>
              <a:rPr lang="uk-UA" sz="2400" dirty="0" smtClean="0">
                <a:solidFill>
                  <a:srgbClr val="003399"/>
                </a:solidFill>
              </a:rPr>
              <a:t>(</a:t>
            </a:r>
            <a:r>
              <a:rPr lang="uk-UA" sz="2400" dirty="0" smtClean="0">
                <a:solidFill>
                  <a:srgbClr val="003399"/>
                </a:solidFill>
              </a:rPr>
              <a:t>учасники)</a:t>
            </a:r>
            <a:endParaRPr lang="uk-UA" sz="2400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>
              <a:solidFill>
                <a:srgbClr val="003399"/>
              </a:solidFill>
            </a:endParaRPr>
          </a:p>
        </p:txBody>
      </p:sp>
      <p:sp>
        <p:nvSpPr>
          <p:cNvPr id="15364" name="Rectangle 14"/>
          <p:cNvSpPr txBox="1">
            <a:spLocks noGrp="1" noChangeArrowheads="1"/>
          </p:cNvSpPr>
          <p:nvPr/>
        </p:nvSpPr>
        <p:spPr bwMode="auto">
          <a:xfrm>
            <a:off x="3354388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000"/>
              <a:t>20</a:t>
            </a:r>
            <a:r>
              <a:rPr lang="en-US" sz="1000"/>
              <a:t>10</a:t>
            </a:r>
            <a:r>
              <a:rPr lang="ru-RU" sz="1000"/>
              <a:t>-201</a:t>
            </a:r>
            <a:r>
              <a:rPr lang="en-US" sz="1000"/>
              <a:t>1</a:t>
            </a:r>
            <a:r>
              <a:rPr lang="ru-RU" sz="1000"/>
              <a:t> навчальний рік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1051897</TotalTime>
  <Words>357</Words>
  <Application>Microsoft Office PowerPoint</Application>
  <PresentationFormat>Экран (4:3)</PresentationFormat>
  <Paragraphs>54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Arial Black</vt:lpstr>
      <vt:lpstr>Слои</vt:lpstr>
      <vt:lpstr>ШКОЛА  ОЛІМПІЙСЬКОГО РЕЗЕРВУ  З ІНФОРМАТИКИ</vt:lpstr>
      <vt:lpstr>Що роблять учні на заняттях?</vt:lpstr>
      <vt:lpstr>Презентация PowerPoint</vt:lpstr>
      <vt:lpstr>Презентация PowerPoint</vt:lpstr>
      <vt:lpstr>Учні вивчають теоретичний матеріал з теми “РОЗРОБЛЕННЯ ТА АНАЛІЗ АЛГОРИТМІВ”</vt:lpstr>
      <vt:lpstr>Розв’язують задачі, які</vt:lpstr>
      <vt:lpstr>Літні збори  в Одесі (2006 рік), де учні школи</vt:lpstr>
      <vt:lpstr>а також відпочивали ...</vt:lpstr>
      <vt:lpstr>Наші досягнення і перемоги:</vt:lpstr>
      <vt:lpstr>Студенти КИЇВСЬКОГО НАЦІОНАЛЬНОГО та ПОЛІТЕХНІЧНОГО УНІВЕРСИТЕТУ   </vt:lpstr>
      <vt:lpstr>Чим плануємо займатися в цьому навчальному році?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 ОЛІМПІЙСЬКОГО РЕЗЕРВУ  З ІНФОРМАТИКИ</dc:title>
  <dc:creator>gis</dc:creator>
  <cp:lastModifiedBy>gis</cp:lastModifiedBy>
  <cp:revision>57</cp:revision>
  <dcterms:created xsi:type="dcterms:W3CDTF">2004-09-07T18:42:41Z</dcterms:created>
  <dcterms:modified xsi:type="dcterms:W3CDTF">2016-09-07T11:28:41Z</dcterms:modified>
</cp:coreProperties>
</file>